
<file path=[Content_Types].xml><?xml version="1.0" encoding="utf-8"?>
<Types xmlns="http://schemas.openxmlformats.org/package/2006/content-types">
  <Override PartName="/ppt/theme/theme5.xml" ContentType="application/vnd.openxmlformats-officedocument.theme+xml"/>
  <Override PartName="/ppt/slideLayouts/slideLayout30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19.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304.xml" ContentType="application/vnd.openxmlformats-officedocument.presentationml.slideLayout+xml"/>
  <Override PartName="/ppt/theme/themeOverride6.xml" ContentType="application/vnd.openxmlformats-officedocument.themeOverride+xml"/>
  <Override PartName="/ppt/slideMasters/slideMaster27.xml" ContentType="application/vnd.openxmlformats-officedocument.presentationml.slideMaster+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77.xml" ContentType="application/vnd.openxmlformats-officedocument.presentationml.slideLayout+xml"/>
  <Override PartName="/ppt/slideLayouts/slideLayout288.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26.xml" ContentType="application/vnd.openxmlformats-officedocument.them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80.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01.xml" ContentType="application/vnd.openxmlformats-officedocument.presentationml.slideLayout+xml"/>
  <Override PartName="/ppt/slideLayouts/slideLayout312.xml" ContentType="application/vnd.openxmlformats-officedocument.presentationml.slideLayout+xml"/>
  <Override PartName="/ppt/theme/themeOverride3.xml" ContentType="application/vnd.openxmlformats-officedocument.themeOverr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theme/theme23.xml" ContentType="application/vnd.openxmlformats-officedocument.theme+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Masters/slideMaster29.xml" ContentType="application/vnd.openxmlformats-officedocument.presentationml.slideMaster+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heme/theme28.xml" ContentType="application/vnd.openxmlformats-officedocument.them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theme/themeOverride5.xml" ContentType="application/vnd.openxmlformats-officedocument.themeOverr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theme/themeOverride13.xml" ContentType="application/vnd.openxmlformats-officedocument.themeOverr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theme/themeOverride2.xml" ContentType="application/vnd.openxmlformats-officedocument.themeOverride+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theme/themeOverride10.xml" ContentType="application/vnd.openxmlformats-officedocument.themeOverride+xml"/>
  <Override PartName="/ppt/slideMasters/slideMaster28.xml" ContentType="application/vnd.openxmlformats-officedocument.presentationml.slideMaster+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theme/theme27.xml" ContentType="application/vnd.openxmlformats-officedocument.theme+xml"/>
  <Override PartName="/ppt/slideLayouts/slideLayout292.xml" ContentType="application/vnd.openxmlformats-officedocument.presentationml.slideLayout+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theme/theme30.xml" ContentType="application/vnd.openxmlformats-officedocument.them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theme/themeOverride4.xml" ContentType="application/vnd.openxmlformats-officedocument.themeOverride+xml"/>
  <Override PartName="/ppt/slideMasters/slideMaster25.xml" ContentType="application/vnd.openxmlformats-officedocument.presentationml.slideMaster+xml"/>
  <Override PartName="/ppt/slides/slide31.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theme/themeOverride9.xml" ContentType="application/vnd.openxmlformats-officedocument.themeOverride+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theme/themeOverride12.xml" ContentType="application/vnd.openxmlformats-officedocument.themeOverr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6" r:id="rId4"/>
    <p:sldMasterId id="2147483708" r:id="rId5"/>
    <p:sldMasterId id="2147483721" r:id="rId6"/>
    <p:sldMasterId id="2147483738" r:id="rId7"/>
    <p:sldMasterId id="2147483762" r:id="rId8"/>
    <p:sldMasterId id="2147483774" r:id="rId9"/>
    <p:sldMasterId id="2147483786" r:id="rId10"/>
    <p:sldMasterId id="2147483798" r:id="rId11"/>
    <p:sldMasterId id="2147483810" r:id="rId12"/>
    <p:sldMasterId id="2147483824" r:id="rId13"/>
    <p:sldMasterId id="2147483884" r:id="rId14"/>
    <p:sldMasterId id="2147483896" r:id="rId15"/>
    <p:sldMasterId id="2147483920" r:id="rId16"/>
    <p:sldMasterId id="2147483932" r:id="rId17"/>
    <p:sldMasterId id="2147483944" r:id="rId18"/>
    <p:sldMasterId id="2147483968" r:id="rId19"/>
    <p:sldMasterId id="2147483992" r:id="rId20"/>
    <p:sldMasterId id="2147484021" r:id="rId21"/>
    <p:sldMasterId id="2147484033" r:id="rId22"/>
    <p:sldMasterId id="2147484045" r:id="rId23"/>
    <p:sldMasterId id="2147484057" r:id="rId24"/>
    <p:sldMasterId id="2147484069" r:id="rId25"/>
    <p:sldMasterId id="2147484081" r:id="rId26"/>
    <p:sldMasterId id="2147484093" r:id="rId27"/>
    <p:sldMasterId id="2147484105" r:id="rId28"/>
    <p:sldMasterId id="2147484118" r:id="rId29"/>
  </p:sldMasterIdLst>
  <p:notesMasterIdLst>
    <p:notesMasterId r:id="rId65"/>
  </p:notesMasterIdLst>
  <p:sldIdLst>
    <p:sldId id="260" r:id="rId30"/>
    <p:sldId id="268" r:id="rId31"/>
    <p:sldId id="256" r:id="rId32"/>
    <p:sldId id="257" r:id="rId33"/>
    <p:sldId id="292" r:id="rId34"/>
    <p:sldId id="258" r:id="rId35"/>
    <p:sldId id="259" r:id="rId36"/>
    <p:sldId id="264" r:id="rId37"/>
    <p:sldId id="265" r:id="rId38"/>
    <p:sldId id="269" r:id="rId39"/>
    <p:sldId id="270" r:id="rId40"/>
    <p:sldId id="263" r:id="rId41"/>
    <p:sldId id="271" r:id="rId42"/>
    <p:sldId id="302" r:id="rId43"/>
    <p:sldId id="303" r:id="rId44"/>
    <p:sldId id="272" r:id="rId45"/>
    <p:sldId id="275" r:id="rId46"/>
    <p:sldId id="286" r:id="rId47"/>
    <p:sldId id="277" r:id="rId48"/>
    <p:sldId id="280" r:id="rId49"/>
    <p:sldId id="281" r:id="rId50"/>
    <p:sldId id="307" r:id="rId51"/>
    <p:sldId id="310" r:id="rId52"/>
    <p:sldId id="282" r:id="rId53"/>
    <p:sldId id="304" r:id="rId54"/>
    <p:sldId id="297" r:id="rId55"/>
    <p:sldId id="305" r:id="rId56"/>
    <p:sldId id="287" r:id="rId57"/>
    <p:sldId id="293" r:id="rId58"/>
    <p:sldId id="283" r:id="rId59"/>
    <p:sldId id="294" r:id="rId60"/>
    <p:sldId id="306" r:id="rId61"/>
    <p:sldId id="309" r:id="rId62"/>
    <p:sldId id="311" r:id="rId63"/>
    <p:sldId id="267"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FFFF"/>
    <a:srgbClr val="333300"/>
    <a:srgbClr val="3F3E00"/>
    <a:srgbClr val="FF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7" autoAdjust="0"/>
    <p:restoredTop sz="97975" autoAdjust="0"/>
  </p:normalViewPr>
  <p:slideViewPr>
    <p:cSldViewPr>
      <p:cViewPr>
        <p:scale>
          <a:sx n="70" d="100"/>
          <a:sy n="70" d="100"/>
        </p:scale>
        <p:origin x="-432" y="-78"/>
      </p:cViewPr>
      <p:guideLst>
        <p:guide orient="horz" pos="2160"/>
        <p:guide pos="2880"/>
      </p:guideLst>
    </p:cSldViewPr>
  </p:slideViewPr>
  <p:notesTextViewPr>
    <p:cViewPr>
      <p:scale>
        <a:sx n="1" d="1"/>
        <a:sy n="1" d="1"/>
      </p:scale>
      <p:origin x="0" y="0"/>
    </p:cViewPr>
  </p:notesTextViewPr>
  <p:sorterViewPr>
    <p:cViewPr>
      <p:scale>
        <a:sx n="100" d="100"/>
        <a:sy n="100" d="100"/>
      </p:scale>
      <p:origin x="0" y="1222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0.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slide" Target="slides/slide21.xml"/><Relationship Id="rId55" Type="http://schemas.openxmlformats.org/officeDocument/2006/relationships/slide" Target="slides/slide26.xml"/><Relationship Id="rId63" Type="http://schemas.openxmlformats.org/officeDocument/2006/relationships/slide" Target="slides/slide34.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61" Type="http://schemas.openxmlformats.org/officeDocument/2006/relationships/slide" Target="slides/slide3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FD534B-C08B-424A-98DE-20E57BDD9597}" type="datetimeFigureOut">
              <a:rPr lang="en-US" smtClean="0"/>
              <a:pPr/>
              <a:t>1/21/2015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8162A8-F3D3-40E7-B7DE-712F2EE6636D}" type="slidenum">
              <a:rPr lang="en-US" smtClean="0"/>
              <a:pPr/>
              <a:t>‹#›</a:t>
            </a:fld>
            <a:endParaRPr lang="en-US" dirty="0"/>
          </a:p>
        </p:txBody>
      </p:sp>
    </p:spTree>
    <p:extLst>
      <p:ext uri="{BB962C8B-B14F-4D97-AF65-F5344CB8AC3E}">
        <p14:creationId xmlns:p14="http://schemas.microsoft.com/office/powerpoint/2010/main" xmlns="" val="300752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162A8-F3D3-40E7-B7DE-712F2EE6636D}" type="slidenum">
              <a:rPr lang="en-US" smtClean="0"/>
              <a:pPr/>
              <a:t>2</a:t>
            </a:fld>
            <a:endParaRPr lang="en-US" dirty="0"/>
          </a:p>
        </p:txBody>
      </p:sp>
    </p:spTree>
    <p:extLst>
      <p:ext uri="{BB962C8B-B14F-4D97-AF65-F5344CB8AC3E}">
        <p14:creationId xmlns:p14="http://schemas.microsoft.com/office/powerpoint/2010/main" xmlns="" val="250181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162A8-F3D3-40E7-B7DE-712F2EE6636D}" type="slidenum">
              <a:rPr lang="en-US" smtClean="0"/>
              <a:pPr/>
              <a:t>4</a:t>
            </a:fld>
            <a:endParaRPr lang="en-US" dirty="0"/>
          </a:p>
        </p:txBody>
      </p:sp>
    </p:spTree>
    <p:extLst>
      <p:ext uri="{BB962C8B-B14F-4D97-AF65-F5344CB8AC3E}">
        <p14:creationId xmlns:p14="http://schemas.microsoft.com/office/powerpoint/2010/main" xmlns="" val="2243696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162A8-F3D3-40E7-B7DE-712F2EE6636D}" type="slidenum">
              <a:rPr lang="en-US" smtClean="0"/>
              <a:pPr/>
              <a:t>8</a:t>
            </a:fld>
            <a:endParaRPr lang="en-US" dirty="0"/>
          </a:p>
        </p:txBody>
      </p:sp>
    </p:spTree>
    <p:extLst>
      <p:ext uri="{BB962C8B-B14F-4D97-AF65-F5344CB8AC3E}">
        <p14:creationId xmlns:p14="http://schemas.microsoft.com/office/powerpoint/2010/main" xmlns="" val="998521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BAA2FC65-A537-49F0-A561-C4672F9859FB}"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AA2FC65-A537-49F0-A561-C4672F9859FB}"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794562425"/>
      </p:ext>
    </p:extLst>
  </p:cSld>
  <p:clrMapOvr>
    <a:masterClrMapping/>
  </p:clrMapOvr>
  <p:transition spd="slow">
    <p:wipe dir="d"/>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641503735"/>
      </p:ext>
    </p:extLst>
  </p:cSld>
  <p:clrMapOvr>
    <a:masterClrMapping/>
  </p:clrMapOvr>
  <p:transition spd="slow">
    <p:wipe dir="d"/>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104391790"/>
      </p:ext>
    </p:extLst>
  </p:cSld>
  <p:clrMapOvr>
    <a:masterClrMapping/>
  </p:clrMapOvr>
  <p:transition spd="slow">
    <p:wipe dir="d"/>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2895600" y="1371600"/>
            <a:ext cx="5867400" cy="2286000"/>
          </a:xfrm>
        </p:spPr>
        <p:txBody>
          <a:bodyPr/>
          <a:lstStyle>
            <a:lvl1pPr>
              <a:defRPr sz="4500"/>
            </a:lvl1pPr>
          </a:lstStyle>
          <a:p>
            <a:pPr lvl="0"/>
            <a:r>
              <a:rPr lang="en-US" noProof="0" smtClean="0"/>
              <a:t>Click to edit Master title style</a:t>
            </a:r>
          </a:p>
        </p:txBody>
      </p:sp>
      <p:sp>
        <p:nvSpPr>
          <p:cNvPr id="76803"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pPr lvl="0"/>
            <a:r>
              <a:rPr lang="en-US" noProof="0" smtClean="0"/>
              <a:t>Click to edit Master subtitle style</a:t>
            </a:r>
          </a:p>
        </p:txBody>
      </p:sp>
      <p:sp>
        <p:nvSpPr>
          <p:cNvPr id="76804" name="Rectangle 4"/>
          <p:cNvSpPr>
            <a:spLocks noGrp="1" noChangeArrowheads="1"/>
          </p:cNvSpPr>
          <p:nvPr>
            <p:ph type="dt" sz="half" idx="2"/>
          </p:nvPr>
        </p:nvSpPr>
        <p:spPr>
          <a:xfrm>
            <a:off x="457200" y="6248400"/>
            <a:ext cx="2133600" cy="457200"/>
          </a:xfrm>
        </p:spPr>
        <p:txBody>
          <a:bodyPr/>
          <a:lstStyle>
            <a:lvl1pPr>
              <a:defRPr/>
            </a:lvl1pPr>
          </a:lstStyle>
          <a:p>
            <a:endParaRPr lang="en-US" dirty="0"/>
          </a:p>
        </p:txBody>
      </p:sp>
      <p:sp>
        <p:nvSpPr>
          <p:cNvPr id="76805" name="Rectangle 5"/>
          <p:cNvSpPr>
            <a:spLocks noGrp="1" noChangeArrowheads="1"/>
          </p:cNvSpPr>
          <p:nvPr>
            <p:ph type="ftr" sz="quarter" idx="3"/>
          </p:nvPr>
        </p:nvSpPr>
        <p:spPr/>
        <p:txBody>
          <a:bodyPr/>
          <a:lstStyle>
            <a:lvl1pPr>
              <a:defRPr/>
            </a:lvl1pPr>
          </a:lstStyle>
          <a:p>
            <a:endParaRPr lang="en-US" dirty="0"/>
          </a:p>
        </p:txBody>
      </p:sp>
      <p:sp>
        <p:nvSpPr>
          <p:cNvPr id="76806" name="Rectangle 6"/>
          <p:cNvSpPr>
            <a:spLocks noGrp="1" noChangeArrowheads="1"/>
          </p:cNvSpPr>
          <p:nvPr>
            <p:ph type="sldNum" sz="quarter" idx="4"/>
          </p:nvPr>
        </p:nvSpPr>
        <p:spPr/>
        <p:txBody>
          <a:bodyPr/>
          <a:lstStyle>
            <a:lvl1pPr>
              <a:defRPr/>
            </a:lvl1pPr>
          </a:lstStyle>
          <a:p>
            <a:fld id="{BAA2FC65-A537-49F0-A561-C4672F9859FB}" type="slidenum">
              <a:rPr lang="en-US" smtClean="0"/>
              <a:pPr/>
              <a:t>‹#›</a:t>
            </a:fld>
            <a:endParaRPr lang="en-US" dirty="0"/>
          </a:p>
        </p:txBody>
      </p:sp>
      <p:sp>
        <p:nvSpPr>
          <p:cNvPr id="76808" name="Line 8"/>
          <p:cNvSpPr>
            <a:spLocks noChangeShapeType="1"/>
          </p:cNvSpPr>
          <p:nvPr/>
        </p:nvSpPr>
        <p:spPr bwMode="auto">
          <a:xfrm>
            <a:off x="228600" y="990600"/>
            <a:ext cx="8610600" cy="0"/>
          </a:xfrm>
          <a:prstGeom prst="line">
            <a:avLst/>
          </a:prstGeom>
          <a:noFill/>
          <a:ln w="666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76834" name="Group 34"/>
          <p:cNvGrpSpPr>
            <a:grpSpLocks/>
          </p:cNvGrpSpPr>
          <p:nvPr/>
        </p:nvGrpSpPr>
        <p:grpSpPr bwMode="auto">
          <a:xfrm>
            <a:off x="228600" y="1447800"/>
            <a:ext cx="2286000" cy="2514600"/>
            <a:chOff x="144" y="912"/>
            <a:chExt cx="1440" cy="1584"/>
          </a:xfrm>
        </p:grpSpPr>
        <p:sp>
          <p:nvSpPr>
            <p:cNvPr id="76810" name="Rectangle 10"/>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6811" name="Rectangle 11"/>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6812" name="Rectangle 12"/>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6813" name="Rectangle 13"/>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6814" name="Rectangle 14"/>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6815" name="Rectangle 15"/>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6816" name="Rectangle 16"/>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6817" name="Rectangle 17"/>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6818" name="Rectangle 18"/>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6819" name="Rectangle 19"/>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6820" name="Rectangle 20"/>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6821" name="Rectangle 21"/>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6822" name="Rectangle 22"/>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grpSp>
      <p:sp>
        <p:nvSpPr>
          <p:cNvPr id="76828" name="Line 28"/>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Tree>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BAA2FC65-A537-49F0-A561-C4672F9859FB}" type="slidenum">
              <a:rPr lang="en-US" smtClean="0"/>
              <a:pPr/>
              <a:t>‹#›</a:t>
            </a:fld>
            <a:endParaRPr lang="en-US" dirty="0"/>
          </a:p>
        </p:txBody>
      </p:sp>
      <p:sp>
        <p:nvSpPr>
          <p:cNvPr id="6" name="Date Placeholder 5"/>
          <p:cNvSpPr>
            <a:spLocks noGrp="1"/>
          </p:cNvSpPr>
          <p:nvPr>
            <p:ph type="dt" sz="half" idx="12"/>
          </p:nvPr>
        </p:nvSpPr>
        <p:spPr/>
        <p:txBody>
          <a:bodyPr/>
          <a:lstStyle>
            <a:lvl1pPr>
              <a:defRPr/>
            </a:lvl1pPr>
          </a:lstStyle>
          <a:p>
            <a:endParaRPr lang="en-US" dirty="0"/>
          </a:p>
        </p:txBody>
      </p:sp>
    </p:spTree>
    <p:extLst>
      <p:ext uri="{BB962C8B-B14F-4D97-AF65-F5344CB8AC3E}">
        <p14:creationId xmlns:p14="http://schemas.microsoft.com/office/powerpoint/2010/main" xmlns="" val="4030376450"/>
      </p:ext>
    </p:extLst>
  </p:cSld>
  <p:clrMapOvr>
    <a:masterClrMapping/>
  </p:clrMapOvr>
  <p:transition spd="slow">
    <p:wipe dir="d"/>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BAA2FC65-A537-49F0-A561-C4672F9859FB}" type="slidenum">
              <a:rPr lang="en-US" smtClean="0"/>
              <a:pPr/>
              <a:t>‹#›</a:t>
            </a:fld>
            <a:endParaRPr lang="en-US" dirty="0"/>
          </a:p>
        </p:txBody>
      </p:sp>
      <p:sp>
        <p:nvSpPr>
          <p:cNvPr id="6" name="Date Placeholder 5"/>
          <p:cNvSpPr>
            <a:spLocks noGrp="1"/>
          </p:cNvSpPr>
          <p:nvPr>
            <p:ph type="dt" sz="half" idx="12"/>
          </p:nvPr>
        </p:nvSpPr>
        <p:spPr/>
        <p:txBody>
          <a:bodyPr/>
          <a:lstStyle>
            <a:lvl1pPr>
              <a:defRPr/>
            </a:lvl1pPr>
          </a:lstStyle>
          <a:p>
            <a:endParaRPr lang="en-US" dirty="0"/>
          </a:p>
        </p:txBody>
      </p:sp>
    </p:spTree>
    <p:extLst>
      <p:ext uri="{BB962C8B-B14F-4D97-AF65-F5344CB8AC3E}">
        <p14:creationId xmlns:p14="http://schemas.microsoft.com/office/powerpoint/2010/main" xmlns="" val="90060249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BAA2FC65-A537-49F0-A561-C4672F9859FB}" type="slidenum">
              <a:rPr lang="en-US" smtClean="0"/>
              <a:pPr/>
              <a:t>‹#›</a:t>
            </a:fld>
            <a:endParaRPr lang="en-US" dirty="0"/>
          </a:p>
        </p:txBody>
      </p:sp>
      <p:sp>
        <p:nvSpPr>
          <p:cNvPr id="7" name="Date Placeholder 6"/>
          <p:cNvSpPr>
            <a:spLocks noGrp="1"/>
          </p:cNvSpPr>
          <p:nvPr>
            <p:ph type="dt" sz="half" idx="12"/>
          </p:nvPr>
        </p:nvSpPr>
        <p:spPr/>
        <p:txBody>
          <a:bodyPr/>
          <a:lstStyle>
            <a:lvl1pPr>
              <a:defRPr/>
            </a:lvl1pPr>
          </a:lstStyle>
          <a:p>
            <a:endParaRPr lang="en-US" dirty="0"/>
          </a:p>
        </p:txBody>
      </p:sp>
    </p:spTree>
    <p:extLst>
      <p:ext uri="{BB962C8B-B14F-4D97-AF65-F5344CB8AC3E}">
        <p14:creationId xmlns:p14="http://schemas.microsoft.com/office/powerpoint/2010/main" xmlns="" val="3605293353"/>
      </p:ext>
    </p:extLst>
  </p:cSld>
  <p:clrMapOvr>
    <a:masterClrMapping/>
  </p:clrMapOvr>
  <p:transition spd="slow">
    <p:wipe dir="d"/>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dirty="0"/>
          </a:p>
        </p:txBody>
      </p:sp>
      <p:sp>
        <p:nvSpPr>
          <p:cNvPr id="8" name="Slide Number Placeholder 7"/>
          <p:cNvSpPr>
            <a:spLocks noGrp="1"/>
          </p:cNvSpPr>
          <p:nvPr>
            <p:ph type="sldNum" sz="quarter" idx="11"/>
          </p:nvPr>
        </p:nvSpPr>
        <p:spPr/>
        <p:txBody>
          <a:bodyPr/>
          <a:lstStyle>
            <a:lvl1pPr>
              <a:defRPr/>
            </a:lvl1pPr>
          </a:lstStyle>
          <a:p>
            <a:fld id="{BAA2FC65-A537-49F0-A561-C4672F9859FB}" type="slidenum">
              <a:rPr lang="en-US" smtClean="0"/>
              <a:pPr/>
              <a:t>‹#›</a:t>
            </a:fld>
            <a:endParaRPr lang="en-US" dirty="0"/>
          </a:p>
        </p:txBody>
      </p:sp>
      <p:sp>
        <p:nvSpPr>
          <p:cNvPr id="9" name="Date Placeholder 8"/>
          <p:cNvSpPr>
            <a:spLocks noGrp="1"/>
          </p:cNvSpPr>
          <p:nvPr>
            <p:ph type="dt" sz="half" idx="12"/>
          </p:nvPr>
        </p:nvSpPr>
        <p:spPr/>
        <p:txBody>
          <a:bodyPr/>
          <a:lstStyle>
            <a:lvl1pPr>
              <a:defRPr/>
            </a:lvl1pPr>
          </a:lstStyle>
          <a:p>
            <a:endParaRPr lang="en-US" dirty="0"/>
          </a:p>
        </p:txBody>
      </p:sp>
    </p:spTree>
    <p:extLst>
      <p:ext uri="{BB962C8B-B14F-4D97-AF65-F5344CB8AC3E}">
        <p14:creationId xmlns:p14="http://schemas.microsoft.com/office/powerpoint/2010/main" xmlns="" val="3995707756"/>
      </p:ext>
    </p:extLst>
  </p:cSld>
  <p:clrMapOvr>
    <a:masterClrMapping/>
  </p:clrMapOvr>
  <p:transition spd="slow">
    <p:wipe dir="d"/>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dirty="0"/>
          </a:p>
        </p:txBody>
      </p:sp>
      <p:sp>
        <p:nvSpPr>
          <p:cNvPr id="4" name="Slide Number Placeholder 3"/>
          <p:cNvSpPr>
            <a:spLocks noGrp="1"/>
          </p:cNvSpPr>
          <p:nvPr>
            <p:ph type="sldNum" sz="quarter" idx="11"/>
          </p:nvPr>
        </p:nvSpPr>
        <p:spPr/>
        <p:txBody>
          <a:bodyPr/>
          <a:lstStyle>
            <a:lvl1pPr>
              <a:defRPr/>
            </a:lvl1pPr>
          </a:lstStyle>
          <a:p>
            <a:fld id="{BAA2FC65-A537-49F0-A561-C4672F9859FB}" type="slidenum">
              <a:rPr lang="en-US" smtClean="0"/>
              <a:pPr/>
              <a:t>‹#›</a:t>
            </a:fld>
            <a:endParaRPr lang="en-US" dirty="0"/>
          </a:p>
        </p:txBody>
      </p:sp>
      <p:sp>
        <p:nvSpPr>
          <p:cNvPr id="5" name="Date Placeholder 4"/>
          <p:cNvSpPr>
            <a:spLocks noGrp="1"/>
          </p:cNvSpPr>
          <p:nvPr>
            <p:ph type="dt" sz="half" idx="12"/>
          </p:nvPr>
        </p:nvSpPr>
        <p:spPr/>
        <p:txBody>
          <a:bodyPr/>
          <a:lstStyle>
            <a:lvl1pPr>
              <a:defRPr/>
            </a:lvl1pPr>
          </a:lstStyle>
          <a:p>
            <a:endParaRPr lang="en-US" dirty="0"/>
          </a:p>
        </p:txBody>
      </p:sp>
    </p:spTree>
    <p:extLst>
      <p:ext uri="{BB962C8B-B14F-4D97-AF65-F5344CB8AC3E}">
        <p14:creationId xmlns:p14="http://schemas.microsoft.com/office/powerpoint/2010/main" xmlns="" val="1661368"/>
      </p:ext>
    </p:extLst>
  </p:cSld>
  <p:clrMapOvr>
    <a:masterClrMapping/>
  </p:clrMapOvr>
  <p:transition spd="slow">
    <p:wipe dir="d"/>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
        <p:nvSpPr>
          <p:cNvPr id="3" name="Slide Number Placeholder 2"/>
          <p:cNvSpPr>
            <a:spLocks noGrp="1"/>
          </p:cNvSpPr>
          <p:nvPr>
            <p:ph type="sldNum" sz="quarter" idx="11"/>
          </p:nvPr>
        </p:nvSpPr>
        <p:spPr/>
        <p:txBody>
          <a:bodyPr/>
          <a:lstStyle>
            <a:lvl1pPr>
              <a:defRPr/>
            </a:lvl1pPr>
          </a:lstStyle>
          <a:p>
            <a:fld id="{BAA2FC65-A537-49F0-A561-C4672F9859FB}" type="slidenum">
              <a:rPr lang="en-US" smtClean="0"/>
              <a:pPr/>
              <a:t>‹#›</a:t>
            </a:fld>
            <a:endParaRPr lang="en-US" dirty="0"/>
          </a:p>
        </p:txBody>
      </p:sp>
      <p:sp>
        <p:nvSpPr>
          <p:cNvPr id="4" name="Date Placeholder 3"/>
          <p:cNvSpPr>
            <a:spLocks noGrp="1"/>
          </p:cNvSpPr>
          <p:nvPr>
            <p:ph type="dt" sz="half" idx="12"/>
          </p:nvPr>
        </p:nvSpPr>
        <p:spPr/>
        <p:txBody>
          <a:bodyPr/>
          <a:lstStyle>
            <a:lvl1pPr>
              <a:defRPr/>
            </a:lvl1pPr>
          </a:lstStyle>
          <a:p>
            <a:endParaRPr lang="en-US" dirty="0"/>
          </a:p>
        </p:txBody>
      </p:sp>
    </p:spTree>
    <p:extLst>
      <p:ext uri="{BB962C8B-B14F-4D97-AF65-F5344CB8AC3E}">
        <p14:creationId xmlns:p14="http://schemas.microsoft.com/office/powerpoint/2010/main" xmlns="" val="744735523"/>
      </p:ext>
    </p:extLst>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AA2FC65-A537-49F0-A561-C4672F9859FB}" type="slidenum">
              <a:rPr lang="en-US" smtClean="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BAA2FC65-A537-49F0-A561-C4672F9859FB}" type="slidenum">
              <a:rPr lang="en-US" smtClean="0"/>
              <a:pPr/>
              <a:t>‹#›</a:t>
            </a:fld>
            <a:endParaRPr lang="en-US" dirty="0"/>
          </a:p>
        </p:txBody>
      </p:sp>
      <p:sp>
        <p:nvSpPr>
          <p:cNvPr id="7" name="Date Placeholder 6"/>
          <p:cNvSpPr>
            <a:spLocks noGrp="1"/>
          </p:cNvSpPr>
          <p:nvPr>
            <p:ph type="dt" sz="half" idx="12"/>
          </p:nvPr>
        </p:nvSpPr>
        <p:spPr/>
        <p:txBody>
          <a:bodyPr/>
          <a:lstStyle>
            <a:lvl1pPr>
              <a:defRPr/>
            </a:lvl1pPr>
          </a:lstStyle>
          <a:p>
            <a:endParaRPr lang="en-US" dirty="0"/>
          </a:p>
        </p:txBody>
      </p:sp>
    </p:spTree>
    <p:extLst>
      <p:ext uri="{BB962C8B-B14F-4D97-AF65-F5344CB8AC3E}">
        <p14:creationId xmlns:p14="http://schemas.microsoft.com/office/powerpoint/2010/main" xmlns="" val="2567083790"/>
      </p:ext>
    </p:extLst>
  </p:cSld>
  <p:clrMapOvr>
    <a:masterClrMapping/>
  </p:clrMapOvr>
  <p:transition spd="slow">
    <p:wipe dir="d"/>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BAA2FC65-A537-49F0-A561-C4672F9859FB}" type="slidenum">
              <a:rPr lang="en-US" smtClean="0"/>
              <a:pPr/>
              <a:t>‹#›</a:t>
            </a:fld>
            <a:endParaRPr lang="en-US" dirty="0"/>
          </a:p>
        </p:txBody>
      </p:sp>
      <p:sp>
        <p:nvSpPr>
          <p:cNvPr id="7" name="Date Placeholder 6"/>
          <p:cNvSpPr>
            <a:spLocks noGrp="1"/>
          </p:cNvSpPr>
          <p:nvPr>
            <p:ph type="dt" sz="half" idx="12"/>
          </p:nvPr>
        </p:nvSpPr>
        <p:spPr/>
        <p:txBody>
          <a:bodyPr/>
          <a:lstStyle>
            <a:lvl1pPr>
              <a:defRPr/>
            </a:lvl1pPr>
          </a:lstStyle>
          <a:p>
            <a:endParaRPr lang="en-US" dirty="0"/>
          </a:p>
        </p:txBody>
      </p:sp>
    </p:spTree>
    <p:extLst>
      <p:ext uri="{BB962C8B-B14F-4D97-AF65-F5344CB8AC3E}">
        <p14:creationId xmlns:p14="http://schemas.microsoft.com/office/powerpoint/2010/main" xmlns="" val="3590296285"/>
      </p:ext>
    </p:extLst>
  </p:cSld>
  <p:clrMapOvr>
    <a:masterClrMapping/>
  </p:clrMapOvr>
  <p:transition spd="slow">
    <p:wipe dir="d"/>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BAA2FC65-A537-49F0-A561-C4672F9859FB}" type="slidenum">
              <a:rPr lang="en-US" smtClean="0"/>
              <a:pPr/>
              <a:t>‹#›</a:t>
            </a:fld>
            <a:endParaRPr lang="en-US" dirty="0"/>
          </a:p>
        </p:txBody>
      </p:sp>
      <p:sp>
        <p:nvSpPr>
          <p:cNvPr id="6" name="Date Placeholder 5"/>
          <p:cNvSpPr>
            <a:spLocks noGrp="1"/>
          </p:cNvSpPr>
          <p:nvPr>
            <p:ph type="dt" sz="half" idx="12"/>
          </p:nvPr>
        </p:nvSpPr>
        <p:spPr/>
        <p:txBody>
          <a:bodyPr/>
          <a:lstStyle>
            <a:lvl1pPr>
              <a:defRPr/>
            </a:lvl1pPr>
          </a:lstStyle>
          <a:p>
            <a:endParaRPr lang="en-US" dirty="0"/>
          </a:p>
        </p:txBody>
      </p:sp>
    </p:spTree>
    <p:extLst>
      <p:ext uri="{BB962C8B-B14F-4D97-AF65-F5344CB8AC3E}">
        <p14:creationId xmlns:p14="http://schemas.microsoft.com/office/powerpoint/2010/main" xmlns="" val="1898838913"/>
      </p:ext>
    </p:extLst>
  </p:cSld>
  <p:clrMapOvr>
    <a:masterClrMapping/>
  </p:clrMapOvr>
  <p:transition spd="slow">
    <p:wipe dir="d"/>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BAA2FC65-A537-49F0-A561-C4672F9859FB}" type="slidenum">
              <a:rPr lang="en-US" smtClean="0"/>
              <a:pPr/>
              <a:t>‹#›</a:t>
            </a:fld>
            <a:endParaRPr lang="en-US" dirty="0"/>
          </a:p>
        </p:txBody>
      </p:sp>
      <p:sp>
        <p:nvSpPr>
          <p:cNvPr id="6" name="Date Placeholder 5"/>
          <p:cNvSpPr>
            <a:spLocks noGrp="1"/>
          </p:cNvSpPr>
          <p:nvPr>
            <p:ph type="dt" sz="half" idx="12"/>
          </p:nvPr>
        </p:nvSpPr>
        <p:spPr/>
        <p:txBody>
          <a:bodyPr/>
          <a:lstStyle>
            <a:lvl1pPr>
              <a:defRPr/>
            </a:lvl1pPr>
          </a:lstStyle>
          <a:p>
            <a:endParaRPr lang="en-US" dirty="0"/>
          </a:p>
        </p:txBody>
      </p:sp>
    </p:spTree>
    <p:extLst>
      <p:ext uri="{BB962C8B-B14F-4D97-AF65-F5344CB8AC3E}">
        <p14:creationId xmlns:p14="http://schemas.microsoft.com/office/powerpoint/2010/main" xmlns="" val="981935635"/>
      </p:ext>
    </p:extLst>
  </p:cSld>
  <p:clrMapOvr>
    <a:masterClrMapping/>
  </p:clrMapOvr>
  <p:transition spd="slow">
    <p:wipe dir="d"/>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lue-pattern"/>
          <p:cNvPicPr>
            <a:picLocks noChangeAspect="1" noChangeArrowheads="1"/>
          </p:cNvPicPr>
          <p:nvPr/>
        </p:nvPicPr>
        <p:blipFill>
          <a:blip r:embed="rId2">
            <a:extLst>
              <a:ext uri="{28A0092B-C50C-407E-A947-70E740481C1C}">
                <a14:useLocalDpi xmlns:a14="http://schemas.microsoft.com/office/drawing/2010/main" xmlns="" val="0"/>
              </a:ext>
            </a:extLst>
          </a:blip>
          <a:srcRect l="6474" r="7195" b="690"/>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a:lvl1pPr>
          </a:lstStyle>
          <a:p>
            <a:endParaRPr lang="en-US" dirty="0"/>
          </a:p>
        </p:txBody>
      </p:sp>
      <p:sp>
        <p:nvSpPr>
          <p:cNvPr id="6" name="Rectangle 5"/>
          <p:cNvSpPr>
            <a:spLocks noGrp="1" noChangeArrowheads="1"/>
          </p:cNvSpPr>
          <p:nvPr>
            <p:ph type="ftr" sz="quarter" idx="11"/>
          </p:nvPr>
        </p:nvSpPr>
        <p:spPr/>
        <p:txBody>
          <a:bodyPr/>
          <a:lstStyle>
            <a:lvl1pPr>
              <a:defRPr/>
            </a:lvl1pPr>
          </a:lstStyle>
          <a:p>
            <a:endParaRPr lang="en-US" dirty="0"/>
          </a:p>
        </p:txBody>
      </p:sp>
      <p:sp>
        <p:nvSpPr>
          <p:cNvPr id="7" name="Rectangle 6"/>
          <p:cNvSpPr>
            <a:spLocks noGrp="1" noChangeArrowheads="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011766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8727716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3936654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3082266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0192094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594602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4917739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5192474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4563176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1057438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356708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0031266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pPr lvl="0"/>
            <a:r>
              <a:rPr lang="en-US" noProof="0" dirty="0" smtClean="0"/>
              <a:t>Click icon to add chart</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74994480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6104951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AA2FC65-A537-49F0-A561-C4672F9859F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dirty="0"/>
          </a:p>
        </p:txBody>
      </p:sp>
      <p:sp>
        <p:nvSpPr>
          <p:cNvPr id="9" name="Slide Number Placeholder 8"/>
          <p:cNvSpPr>
            <a:spLocks noGrp="1"/>
          </p:cNvSpPr>
          <p:nvPr>
            <p:ph type="sldNum" sz="quarter" idx="15"/>
          </p:nvPr>
        </p:nvSpPr>
        <p:spPr/>
        <p:txBody>
          <a:bodyPr rtlCol="0"/>
          <a:lstStyle/>
          <a:p>
            <a:fld id="{BAA2FC65-A537-49F0-A561-C4672F9859FB}"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BAA2FC65-A537-49F0-A561-C4672F9859F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24285890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2FC65-A537-49F0-A561-C4672F9859FB}"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A2FC65-A537-49F0-A561-C4672F9859FB}"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dirty="0"/>
          </a:p>
        </p:txBody>
      </p:sp>
      <p:sp>
        <p:nvSpPr>
          <p:cNvPr id="7" name="Slide Number Placeholder 6"/>
          <p:cNvSpPr>
            <a:spLocks noGrp="1"/>
          </p:cNvSpPr>
          <p:nvPr>
            <p:ph type="sldNum" sz="quarter" idx="11"/>
          </p:nvPr>
        </p:nvSpPr>
        <p:spPr/>
        <p:txBody>
          <a:bodyPr rtlCol="0"/>
          <a:lstStyle/>
          <a:p>
            <a:fld id="{BAA2FC65-A537-49F0-A561-C4672F9859FB}"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dirty="0"/>
          </a:p>
        </p:txBody>
      </p:sp>
      <p:sp>
        <p:nvSpPr>
          <p:cNvPr id="22" name="Slide Number Placeholder 21"/>
          <p:cNvSpPr>
            <a:spLocks noGrp="1"/>
          </p:cNvSpPr>
          <p:nvPr>
            <p:ph type="sldNum" sz="quarter" idx="15"/>
          </p:nvPr>
        </p:nvSpPr>
        <p:spPr/>
        <p:txBody>
          <a:bodyPr rtlCol="0"/>
          <a:lstStyle/>
          <a:p>
            <a:fld id="{BAA2FC65-A537-49F0-A561-C4672F9859FB}"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dirty="0"/>
          </a:p>
        </p:txBody>
      </p:sp>
      <p:sp>
        <p:nvSpPr>
          <p:cNvPr id="18" name="Slide Number Placeholder 17"/>
          <p:cNvSpPr>
            <a:spLocks noGrp="1"/>
          </p:cNvSpPr>
          <p:nvPr>
            <p:ph type="sldNum" sz="quarter" idx="11"/>
          </p:nvPr>
        </p:nvSpPr>
        <p:spPr/>
        <p:txBody>
          <a:bodyPr rtlCol="0"/>
          <a:lstStyle/>
          <a:p>
            <a:fld id="{BAA2FC65-A537-49F0-A561-C4672F9859FB}"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4629301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AA2FC65-A537-49F0-A561-C4672F9859FB}"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133600" y="1371600"/>
            <a:ext cx="6477000" cy="1752600"/>
          </a:xfrm>
        </p:spPr>
        <p:txBody>
          <a:bodyPr/>
          <a:lstStyle>
            <a:lvl1pPr>
              <a:defRPr sz="5400"/>
            </a:lvl1pPr>
          </a:lstStyle>
          <a:p>
            <a:pPr lvl="0"/>
            <a:r>
              <a:rPr lang="en-US" noProof="0" smtClean="0"/>
              <a:t>Click to edit Master title style</a:t>
            </a:r>
          </a:p>
        </p:txBody>
      </p:sp>
      <p:sp>
        <p:nvSpPr>
          <p:cNvPr id="13315"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pPr lvl="0"/>
            <a:r>
              <a:rPr lang="en-US" noProof="0" smtClean="0"/>
              <a:t>Click to edit Master subtitle style</a:t>
            </a:r>
          </a:p>
        </p:txBody>
      </p:sp>
      <p:sp>
        <p:nvSpPr>
          <p:cNvPr id="13316" name="Rectangle 4"/>
          <p:cNvSpPr>
            <a:spLocks noGrp="1" noChangeArrowheads="1"/>
          </p:cNvSpPr>
          <p:nvPr>
            <p:ph type="dt" sz="half" idx="2"/>
          </p:nvPr>
        </p:nvSpPr>
        <p:spPr>
          <a:xfrm>
            <a:off x="7086600" y="6248400"/>
            <a:ext cx="1524000" cy="457200"/>
          </a:xfrm>
        </p:spPr>
        <p:txBody>
          <a:bodyPr/>
          <a:lstStyle>
            <a:lvl1pPr>
              <a:defRPr/>
            </a:lvl1pPr>
          </a:lstStyle>
          <a:p>
            <a:endParaRPr lang="en-US" dirty="0"/>
          </a:p>
        </p:txBody>
      </p:sp>
      <p:sp>
        <p:nvSpPr>
          <p:cNvPr id="13317" name="Rectangle 5"/>
          <p:cNvSpPr>
            <a:spLocks noGrp="1" noChangeArrowheads="1"/>
          </p:cNvSpPr>
          <p:nvPr>
            <p:ph type="ftr" sz="quarter" idx="3"/>
          </p:nvPr>
        </p:nvSpPr>
        <p:spPr>
          <a:xfrm>
            <a:off x="3810000" y="6248400"/>
            <a:ext cx="2895600" cy="457200"/>
          </a:xfrm>
        </p:spPr>
        <p:txBody>
          <a:bodyPr/>
          <a:lstStyle>
            <a:lvl1pPr>
              <a:defRPr/>
            </a:lvl1pPr>
          </a:lstStyle>
          <a:p>
            <a:endParaRPr lang="en-US" dirty="0"/>
          </a:p>
        </p:txBody>
      </p:sp>
      <p:sp>
        <p:nvSpPr>
          <p:cNvPr id="13318" name="Rectangle 6"/>
          <p:cNvSpPr>
            <a:spLocks noGrp="1" noChangeArrowheads="1"/>
          </p:cNvSpPr>
          <p:nvPr>
            <p:ph type="sldNum" sz="quarter" idx="4"/>
          </p:nvPr>
        </p:nvSpPr>
        <p:spPr>
          <a:xfrm>
            <a:off x="2209800" y="6248400"/>
            <a:ext cx="1219200" cy="457200"/>
          </a:xfrm>
        </p:spPr>
        <p:txBody>
          <a:bodyPr/>
          <a:lstStyle>
            <a:lvl1pPr>
              <a:defRPr/>
            </a:lvl1pPr>
          </a:lstStyle>
          <a:p>
            <a:fld id="{BAA2FC65-A537-49F0-A561-C4672F9859FB}" type="slidenum">
              <a:rPr lang="en-US" smtClean="0"/>
              <a:pPr/>
              <a:t>‹#›</a:t>
            </a:fld>
            <a:endParaRPr lang="en-US" dirty="0"/>
          </a:p>
        </p:txBody>
      </p:sp>
      <p:sp>
        <p:nvSpPr>
          <p:cNvPr id="13319" name="Line 7"/>
          <p:cNvSpPr>
            <a:spLocks noChangeShapeType="1"/>
          </p:cNvSpPr>
          <p:nvPr/>
        </p:nvSpPr>
        <p:spPr bwMode="auto">
          <a:xfrm>
            <a:off x="1905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3320" name="Oval 8"/>
          <p:cNvSpPr>
            <a:spLocks noChangeArrowheads="1"/>
          </p:cNvSpPr>
          <p:nvPr/>
        </p:nvSpPr>
        <p:spPr bwMode="auto">
          <a:xfrm>
            <a:off x="163513" y="2103438"/>
            <a:ext cx="347662" cy="347662"/>
          </a:xfrm>
          <a:prstGeom prst="ellipse">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dirty="0">
              <a:latin typeface="Times New Roman" pitchFamily="18" charset="0"/>
            </a:endParaRPr>
          </a:p>
        </p:txBody>
      </p:sp>
      <p:sp>
        <p:nvSpPr>
          <p:cNvPr id="13321" name="Oval 9"/>
          <p:cNvSpPr>
            <a:spLocks noChangeArrowheads="1"/>
          </p:cNvSpPr>
          <p:nvPr/>
        </p:nvSpPr>
        <p:spPr bwMode="auto">
          <a:xfrm>
            <a:off x="739775" y="2105025"/>
            <a:ext cx="349250" cy="347663"/>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dirty="0">
              <a:latin typeface="Times New Roman" pitchFamily="18" charset="0"/>
            </a:endParaRPr>
          </a:p>
        </p:txBody>
      </p:sp>
      <p:sp>
        <p:nvSpPr>
          <p:cNvPr id="13322" name="Oval 10"/>
          <p:cNvSpPr>
            <a:spLocks noChangeArrowheads="1"/>
          </p:cNvSpPr>
          <p:nvPr/>
        </p:nvSpPr>
        <p:spPr bwMode="auto">
          <a:xfrm>
            <a:off x="1317625" y="2105025"/>
            <a:ext cx="347663" cy="347663"/>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dirty="0">
              <a:latin typeface="Times New Roman"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54383139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7466151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6323488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6861868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3137156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51387951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3684868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41854324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85412988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60526295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116642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43717429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BAA2FC65-A537-49F0-A561-C4672F9859FB}" type="slidenum">
              <a:rPr lang="en-US" smtClean="0"/>
              <a:pPr/>
              <a:t>‹#›</a:t>
            </a:fld>
            <a:endParaRPr lang="en-US"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BAA2FC65-A537-49F0-A561-C4672F9859FB}" type="slidenum">
              <a:rPr lang="en-US" smtClean="0"/>
              <a:pPr/>
              <a:t>‹#›</a:t>
            </a:fld>
            <a:endParaRPr 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BAA2FC65-A537-49F0-A561-C4672F9859FB}"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BAA2FC65-A537-49F0-A561-C4672F9859FB}"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AA2FC65-A537-49F0-A561-C4672F9859FB}"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89876421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AA2FC65-A537-49F0-A561-C4672F9859FB}" type="slidenum">
              <a:rPr lang="en-US" smtClean="0"/>
              <a:pPr/>
              <a:t>‹#›</a:t>
            </a:fld>
            <a:endParaRPr lang="en-US"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BAA2FC65-A537-49F0-A561-C4672F9859FB}" type="slidenum">
              <a:rPr lang="en-US" smtClean="0"/>
              <a:pPr/>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BAA2FC65-A537-49F0-A561-C4672F9859FB}" type="slidenum">
              <a:rPr lang="en-US" smtClean="0"/>
              <a:pPr/>
              <a:t>‹#›</a:t>
            </a:fld>
            <a:endParaRPr 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AA2FC65-A537-49F0-A561-C4672F9859F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BAA2FC65-A537-49F0-A561-C4672F9859FB}" type="slidenum">
              <a:rPr lang="en-US" smtClean="0"/>
              <a:pPr/>
              <a:t>‹#›</a:t>
            </a:fld>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AA2FC65-A537-49F0-A561-C4672F9859F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AA2FC65-A537-49F0-A561-C4672F9859F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47402957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3184" name="Group 16"/>
          <p:cNvGrpSpPr>
            <a:grpSpLocks/>
          </p:cNvGrpSpPr>
          <p:nvPr/>
        </p:nvGrpSpPr>
        <p:grpSpPr bwMode="auto">
          <a:xfrm>
            <a:off x="0" y="0"/>
            <a:ext cx="8763000" cy="5943600"/>
            <a:chOff x="0" y="0"/>
            <a:chExt cx="5520" cy="3744"/>
          </a:xfrm>
        </p:grpSpPr>
        <p:sp>
          <p:nvSpPr>
            <p:cNvPr id="263170" name="Rectangle 2"/>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2400" dirty="0">
                <a:latin typeface="Times New Roman" pitchFamily="18" charset="0"/>
              </a:endParaRPr>
            </a:p>
          </p:txBody>
        </p:sp>
        <p:grpSp>
          <p:nvGrpSpPr>
            <p:cNvPr id="263182" name="Group 14"/>
            <p:cNvGrpSpPr>
              <a:grpSpLocks/>
            </p:cNvGrpSpPr>
            <p:nvPr userDrawn="1"/>
          </p:nvGrpSpPr>
          <p:grpSpPr bwMode="auto">
            <a:xfrm>
              <a:off x="0" y="2208"/>
              <a:ext cx="5520" cy="1536"/>
              <a:chOff x="0" y="2208"/>
              <a:chExt cx="5520" cy="1536"/>
            </a:xfrm>
          </p:grpSpPr>
          <p:sp>
            <p:nvSpPr>
              <p:cNvPr id="263171" name="Rectangle 3"/>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2400" dirty="0">
                  <a:latin typeface="Times New Roman" pitchFamily="18" charset="0"/>
                </a:endParaRPr>
              </a:p>
            </p:txBody>
          </p:sp>
          <p:sp>
            <p:nvSpPr>
              <p:cNvPr id="263172" name="Rectangle 4"/>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2400" dirty="0">
                  <a:latin typeface="Times New Roman" pitchFamily="18" charset="0"/>
                </a:endParaRPr>
              </a:p>
            </p:txBody>
          </p:sp>
          <p:sp>
            <p:nvSpPr>
              <p:cNvPr id="263178" name="Line 10"/>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grpSp>
          <p:nvGrpSpPr>
            <p:cNvPr id="263183" name="Group 15"/>
            <p:cNvGrpSpPr>
              <a:grpSpLocks/>
            </p:cNvGrpSpPr>
            <p:nvPr userDrawn="1"/>
          </p:nvGrpSpPr>
          <p:grpSpPr bwMode="auto">
            <a:xfrm>
              <a:off x="400" y="336"/>
              <a:ext cx="5088" cy="192"/>
              <a:chOff x="400" y="336"/>
              <a:chExt cx="5088" cy="192"/>
            </a:xfrm>
          </p:grpSpPr>
          <p:sp>
            <p:nvSpPr>
              <p:cNvPr id="263179" name="Rectangle 11"/>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2400" dirty="0">
                  <a:latin typeface="Times New Roman" pitchFamily="18" charset="0"/>
                </a:endParaRPr>
              </a:p>
            </p:txBody>
          </p:sp>
          <p:sp>
            <p:nvSpPr>
              <p:cNvPr id="263180" name="Line 12"/>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grpSp>
      <p:sp>
        <p:nvSpPr>
          <p:cNvPr id="263173" name="Rectangle 5"/>
          <p:cNvSpPr>
            <a:spLocks noGrp="1" noChangeArrowheads="1"/>
          </p:cNvSpPr>
          <p:nvPr>
            <p:ph type="ctrTitle"/>
          </p:nvPr>
        </p:nvSpPr>
        <p:spPr>
          <a:xfrm>
            <a:off x="2057400" y="1143000"/>
            <a:ext cx="6629400" cy="2209800"/>
          </a:xfrm>
        </p:spPr>
        <p:txBody>
          <a:bodyPr/>
          <a:lstStyle>
            <a:lvl1pPr>
              <a:defRPr sz="4800"/>
            </a:lvl1pPr>
          </a:lstStyle>
          <a:p>
            <a:pPr lvl="0"/>
            <a:r>
              <a:rPr lang="en-US" noProof="0" smtClean="0"/>
              <a:t>Click to edit Master title style</a:t>
            </a:r>
          </a:p>
        </p:txBody>
      </p:sp>
      <p:sp>
        <p:nvSpPr>
          <p:cNvPr id="263174" name="Rectangle 6"/>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en-US" noProof="0" smtClean="0"/>
              <a:t>Click to edit Master subtitle style</a:t>
            </a:r>
          </a:p>
        </p:txBody>
      </p:sp>
      <p:sp>
        <p:nvSpPr>
          <p:cNvPr id="263175" name="Rectangle 7"/>
          <p:cNvSpPr>
            <a:spLocks noGrp="1" noChangeArrowheads="1"/>
          </p:cNvSpPr>
          <p:nvPr>
            <p:ph type="dt" sz="half" idx="2"/>
          </p:nvPr>
        </p:nvSpPr>
        <p:spPr>
          <a:xfrm>
            <a:off x="912813" y="6251575"/>
            <a:ext cx="1905000" cy="457200"/>
          </a:xfrm>
        </p:spPr>
        <p:txBody>
          <a:bodyPr/>
          <a:lstStyle>
            <a:lvl1pPr>
              <a:defRPr/>
            </a:lvl1pPr>
          </a:lstStyle>
          <a:p>
            <a:endParaRPr lang="en-US" dirty="0"/>
          </a:p>
        </p:txBody>
      </p:sp>
      <p:sp>
        <p:nvSpPr>
          <p:cNvPr id="263176" name="Rectangle 8"/>
          <p:cNvSpPr>
            <a:spLocks noGrp="1" noChangeArrowheads="1"/>
          </p:cNvSpPr>
          <p:nvPr>
            <p:ph type="ftr" sz="quarter" idx="3"/>
          </p:nvPr>
        </p:nvSpPr>
        <p:spPr>
          <a:xfrm>
            <a:off x="3354388" y="6248400"/>
            <a:ext cx="2895600" cy="457200"/>
          </a:xfrm>
        </p:spPr>
        <p:txBody>
          <a:bodyPr/>
          <a:lstStyle>
            <a:lvl1pPr>
              <a:defRPr/>
            </a:lvl1pPr>
          </a:lstStyle>
          <a:p>
            <a:endParaRPr lang="en-US" dirty="0"/>
          </a:p>
        </p:txBody>
      </p:sp>
      <p:sp>
        <p:nvSpPr>
          <p:cNvPr id="263177" name="Rectangle 9"/>
          <p:cNvSpPr>
            <a:spLocks noGrp="1" noChangeArrowheads="1"/>
          </p:cNvSpPr>
          <p:nvPr>
            <p:ph type="sldNum" sz="quarter" idx="4"/>
          </p:nvPr>
        </p:nvSpPr>
        <p:spPr/>
        <p:txBody>
          <a:bodyPr/>
          <a:lstStyle>
            <a:lvl1pPr>
              <a:defRPr/>
            </a:lvl1pPr>
          </a:lstStyle>
          <a:p>
            <a:fld id="{14894C18-01D3-4BE1-BF3E-E2E0C80C3DE6}" type="slidenum">
              <a:rPr lang="en-US"/>
              <a:pPr/>
              <a:t>‹#›</a:t>
            </a:fld>
            <a:endParaRPr lang="en-US"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E0A9CB2-E551-4487-94D3-C0CA037CC861}" type="slidenum">
              <a:rPr lang="en-US"/>
              <a:pPr/>
              <a:t>‹#›</a:t>
            </a:fld>
            <a:endParaRPr lang="en-US" dirty="0"/>
          </a:p>
        </p:txBody>
      </p:sp>
    </p:spTree>
    <p:extLst>
      <p:ext uri="{BB962C8B-B14F-4D97-AF65-F5344CB8AC3E}">
        <p14:creationId xmlns:p14="http://schemas.microsoft.com/office/powerpoint/2010/main" xmlns="" val="26590804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A2D8B58-F511-4998-9308-F3A85244C01D}" type="slidenum">
              <a:rPr lang="en-US"/>
              <a:pPr/>
              <a:t>‹#›</a:t>
            </a:fld>
            <a:endParaRPr lang="en-US" dirty="0"/>
          </a:p>
        </p:txBody>
      </p:sp>
    </p:spTree>
    <p:extLst>
      <p:ext uri="{BB962C8B-B14F-4D97-AF65-F5344CB8AC3E}">
        <p14:creationId xmlns:p14="http://schemas.microsoft.com/office/powerpoint/2010/main" xmlns="" val="312045421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82ADC56-A54D-45C9-967B-B0EE4613945B}" type="slidenum">
              <a:rPr lang="en-US"/>
              <a:pPr/>
              <a:t>‹#›</a:t>
            </a:fld>
            <a:endParaRPr lang="en-US" dirty="0"/>
          </a:p>
        </p:txBody>
      </p:sp>
    </p:spTree>
    <p:extLst>
      <p:ext uri="{BB962C8B-B14F-4D97-AF65-F5344CB8AC3E}">
        <p14:creationId xmlns:p14="http://schemas.microsoft.com/office/powerpoint/2010/main" xmlns="" val="18784499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7D1EF13D-E6BE-49E0-A4C2-B9F120B0B840}" type="slidenum">
              <a:rPr lang="en-US"/>
              <a:pPr/>
              <a:t>‹#›</a:t>
            </a:fld>
            <a:endParaRPr lang="en-US" dirty="0"/>
          </a:p>
        </p:txBody>
      </p:sp>
    </p:spTree>
    <p:extLst>
      <p:ext uri="{BB962C8B-B14F-4D97-AF65-F5344CB8AC3E}">
        <p14:creationId xmlns:p14="http://schemas.microsoft.com/office/powerpoint/2010/main" xmlns="" val="323555521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4A666244-6329-44A2-8220-9C672253FE28}" type="slidenum">
              <a:rPr lang="en-US"/>
              <a:pPr/>
              <a:t>‹#›</a:t>
            </a:fld>
            <a:endParaRPr lang="en-US" dirty="0"/>
          </a:p>
        </p:txBody>
      </p:sp>
    </p:spTree>
    <p:extLst>
      <p:ext uri="{BB962C8B-B14F-4D97-AF65-F5344CB8AC3E}">
        <p14:creationId xmlns:p14="http://schemas.microsoft.com/office/powerpoint/2010/main" xmlns="" val="287327986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72D6E7C0-6B92-4751-BB4B-B43211D5BC34}" type="slidenum">
              <a:rPr lang="en-US"/>
              <a:pPr/>
              <a:t>‹#›</a:t>
            </a:fld>
            <a:endParaRPr lang="en-US" dirty="0"/>
          </a:p>
        </p:txBody>
      </p:sp>
    </p:spTree>
    <p:extLst>
      <p:ext uri="{BB962C8B-B14F-4D97-AF65-F5344CB8AC3E}">
        <p14:creationId xmlns:p14="http://schemas.microsoft.com/office/powerpoint/2010/main" xmlns="" val="40938870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8D66AEA-F14F-4A94-8484-11BE0ED884B7}" type="slidenum">
              <a:rPr lang="en-US"/>
              <a:pPr/>
              <a:t>‹#›</a:t>
            </a:fld>
            <a:endParaRPr lang="en-US" dirty="0"/>
          </a:p>
        </p:txBody>
      </p:sp>
    </p:spTree>
    <p:extLst>
      <p:ext uri="{BB962C8B-B14F-4D97-AF65-F5344CB8AC3E}">
        <p14:creationId xmlns:p14="http://schemas.microsoft.com/office/powerpoint/2010/main" xmlns="" val="3103583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89729146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BFEA96A-472F-414A-9F5D-49EC9CA5F9CA}" type="slidenum">
              <a:rPr lang="en-US"/>
              <a:pPr/>
              <a:t>‹#›</a:t>
            </a:fld>
            <a:endParaRPr lang="en-US" dirty="0"/>
          </a:p>
        </p:txBody>
      </p:sp>
    </p:spTree>
    <p:extLst>
      <p:ext uri="{BB962C8B-B14F-4D97-AF65-F5344CB8AC3E}">
        <p14:creationId xmlns:p14="http://schemas.microsoft.com/office/powerpoint/2010/main" xmlns="" val="401934277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E9BD88D-40E0-44A8-A76F-F67CF6E3E9B3}" type="slidenum">
              <a:rPr lang="en-US"/>
              <a:pPr/>
              <a:t>‹#›</a:t>
            </a:fld>
            <a:endParaRPr lang="en-US" dirty="0"/>
          </a:p>
        </p:txBody>
      </p:sp>
    </p:spTree>
    <p:extLst>
      <p:ext uri="{BB962C8B-B14F-4D97-AF65-F5344CB8AC3E}">
        <p14:creationId xmlns:p14="http://schemas.microsoft.com/office/powerpoint/2010/main" xmlns="" val="72482554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6D2271A-7570-41FC-ABD0-7F11EC86DE05}" type="slidenum">
              <a:rPr lang="en-US"/>
              <a:pPr/>
              <a:t>‹#›</a:t>
            </a:fld>
            <a:endParaRPr lang="en-US" dirty="0"/>
          </a:p>
        </p:txBody>
      </p:sp>
    </p:spTree>
    <p:extLst>
      <p:ext uri="{BB962C8B-B14F-4D97-AF65-F5344CB8AC3E}">
        <p14:creationId xmlns:p14="http://schemas.microsoft.com/office/powerpoint/2010/main" xmlns="" val="24875999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42" name="Group 2"/>
          <p:cNvGrpSpPr>
            <a:grpSpLocks/>
          </p:cNvGrpSpPr>
          <p:nvPr/>
        </p:nvGrpSpPr>
        <p:grpSpPr bwMode="auto">
          <a:xfrm>
            <a:off x="319088" y="1752600"/>
            <a:ext cx="8824912" cy="5129213"/>
            <a:chOff x="201" y="1104"/>
            <a:chExt cx="5559" cy="3231"/>
          </a:xfrm>
        </p:grpSpPr>
        <p:sp>
          <p:nvSpPr>
            <p:cNvPr id="61443"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61444"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61445"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dirty="0"/>
            </a:p>
          </p:txBody>
        </p:sp>
        <p:sp>
          <p:nvSpPr>
            <p:cNvPr id="61446"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dirty="0"/>
            </a:p>
          </p:txBody>
        </p:sp>
        <p:sp>
          <p:nvSpPr>
            <p:cNvPr id="61447"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dirty="0"/>
            </a:p>
          </p:txBody>
        </p:sp>
        <p:sp>
          <p:nvSpPr>
            <p:cNvPr id="61448"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dirty="0"/>
            </a:p>
          </p:txBody>
        </p:sp>
      </p:grpSp>
      <p:sp>
        <p:nvSpPr>
          <p:cNvPr id="61449"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smtClean="0"/>
              <a:t>Click to edit Master title style</a:t>
            </a:r>
          </a:p>
        </p:txBody>
      </p:sp>
      <p:sp>
        <p:nvSpPr>
          <p:cNvPr id="6145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61451" name="Rectangle 11"/>
          <p:cNvSpPr>
            <a:spLocks noGrp="1" noChangeArrowheads="1"/>
          </p:cNvSpPr>
          <p:nvPr>
            <p:ph type="dt" sz="quarter" idx="2"/>
          </p:nvPr>
        </p:nvSpPr>
        <p:spPr>
          <a:xfrm>
            <a:off x="990600" y="6245225"/>
            <a:ext cx="1901825" cy="476250"/>
          </a:xfrm>
        </p:spPr>
        <p:txBody>
          <a:bodyPr/>
          <a:lstStyle>
            <a:lvl1pPr>
              <a:defRPr/>
            </a:lvl1pPr>
          </a:lstStyle>
          <a:p>
            <a:endParaRPr lang="en-US" dirty="0"/>
          </a:p>
        </p:txBody>
      </p:sp>
      <p:sp>
        <p:nvSpPr>
          <p:cNvPr id="61452" name="Rectangle 12"/>
          <p:cNvSpPr>
            <a:spLocks noGrp="1" noChangeArrowheads="1"/>
          </p:cNvSpPr>
          <p:nvPr>
            <p:ph type="ftr" sz="quarter" idx="3"/>
          </p:nvPr>
        </p:nvSpPr>
        <p:spPr>
          <a:xfrm>
            <a:off x="3468688" y="6245225"/>
            <a:ext cx="2895600" cy="476250"/>
          </a:xfrm>
        </p:spPr>
        <p:txBody>
          <a:bodyPr/>
          <a:lstStyle>
            <a:lvl1pPr>
              <a:defRPr/>
            </a:lvl1pPr>
          </a:lstStyle>
          <a:p>
            <a:endParaRPr lang="en-US" dirty="0"/>
          </a:p>
        </p:txBody>
      </p:sp>
      <p:sp>
        <p:nvSpPr>
          <p:cNvPr id="61453" name="Rectangle 13"/>
          <p:cNvSpPr>
            <a:spLocks noGrp="1" noChangeArrowheads="1"/>
          </p:cNvSpPr>
          <p:nvPr>
            <p:ph type="sldNum" sz="quarter" idx="4"/>
          </p:nvPr>
        </p:nvSpPr>
        <p:spPr/>
        <p:txBody>
          <a:bodyPr/>
          <a:lstStyle>
            <a:lvl1pPr>
              <a:defRPr/>
            </a:lvl1pPr>
          </a:lstStyle>
          <a:p>
            <a:fld id="{BAA2FC65-A537-49F0-A561-C4672F9859FB}" type="slidenum">
              <a:rPr lang="en-US" smtClean="0"/>
              <a:pPr/>
              <a:t>‹#›</a:t>
            </a:fld>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90506160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2242908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63420743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57919457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68642414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80876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AA2FC65-A537-49F0-A561-C4672F9859F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53558749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378287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60991553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90643223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48306704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7586" name="Group 2"/>
          <p:cNvGrpSpPr>
            <a:grpSpLocks/>
          </p:cNvGrpSpPr>
          <p:nvPr/>
        </p:nvGrpSpPr>
        <p:grpSpPr bwMode="auto">
          <a:xfrm>
            <a:off x="-3222625" y="304800"/>
            <a:ext cx="11909425" cy="4724400"/>
            <a:chOff x="-2030" y="192"/>
            <a:chExt cx="7502" cy="2976"/>
          </a:xfrm>
        </p:grpSpPr>
        <p:sp>
          <p:nvSpPr>
            <p:cNvPr id="67587"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67588"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dirty="0">
                <a:solidFill>
                  <a:srgbClr val="000000"/>
                </a:solidFill>
                <a:latin typeface="Times New Roman" pitchFamily="18" charset="0"/>
              </a:endParaRPr>
            </a:p>
          </p:txBody>
        </p:sp>
        <p:sp>
          <p:nvSpPr>
            <p:cNvPr id="67589"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solidFill>
                  <a:srgbClr val="000000"/>
                </a:solidFill>
                <a:latin typeface="Arial" charset="0"/>
              </a:endParaRPr>
            </a:p>
          </p:txBody>
        </p:sp>
      </p:grpSp>
      <p:sp>
        <p:nvSpPr>
          <p:cNvPr id="67590" name="Rectangle 6"/>
          <p:cNvSpPr>
            <a:spLocks noGrp="1" noChangeArrowheads="1"/>
          </p:cNvSpPr>
          <p:nvPr>
            <p:ph type="ctrTitle"/>
          </p:nvPr>
        </p:nvSpPr>
        <p:spPr>
          <a:xfrm>
            <a:off x="1443038" y="985838"/>
            <a:ext cx="7239000" cy="1444625"/>
          </a:xfrm>
        </p:spPr>
        <p:txBody>
          <a:bodyPr/>
          <a:lstStyle>
            <a:lvl1pPr>
              <a:defRPr sz="4000"/>
            </a:lvl1pPr>
          </a:lstStyle>
          <a:p>
            <a:pPr lvl="0"/>
            <a:r>
              <a:rPr lang="en-US" noProof="0" smtClean="0"/>
              <a:t>Click to edit Master title style</a:t>
            </a:r>
          </a:p>
        </p:txBody>
      </p:sp>
      <p:sp>
        <p:nvSpPr>
          <p:cNvPr id="67591"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67592" name="Rectangle 8"/>
          <p:cNvSpPr>
            <a:spLocks noGrp="1" noChangeArrowheads="1"/>
          </p:cNvSpPr>
          <p:nvPr>
            <p:ph type="dt" sz="half" idx="2"/>
          </p:nvPr>
        </p:nvSpPr>
        <p:spPr/>
        <p:txBody>
          <a:bodyPr/>
          <a:lstStyle>
            <a:lvl1pPr>
              <a:defRPr/>
            </a:lvl1pPr>
          </a:lstStyle>
          <a:p>
            <a:endParaRPr lang="en-US" dirty="0">
              <a:solidFill>
                <a:srgbClr val="575F6D"/>
              </a:solidFill>
            </a:endParaRPr>
          </a:p>
        </p:txBody>
      </p:sp>
      <p:sp>
        <p:nvSpPr>
          <p:cNvPr id="67593" name="Rectangle 9"/>
          <p:cNvSpPr>
            <a:spLocks noGrp="1" noChangeArrowheads="1"/>
          </p:cNvSpPr>
          <p:nvPr>
            <p:ph type="ftr" sz="quarter" idx="3"/>
          </p:nvPr>
        </p:nvSpPr>
        <p:spPr/>
        <p:txBody>
          <a:bodyPr/>
          <a:lstStyle>
            <a:lvl1pPr>
              <a:defRPr/>
            </a:lvl1pPr>
          </a:lstStyle>
          <a:p>
            <a:endParaRPr lang="en-US" dirty="0">
              <a:solidFill>
                <a:srgbClr val="575F6D"/>
              </a:solidFill>
            </a:endParaRPr>
          </a:p>
        </p:txBody>
      </p:sp>
      <p:sp>
        <p:nvSpPr>
          <p:cNvPr id="67594" name="Rectangle 10"/>
          <p:cNvSpPr>
            <a:spLocks noGrp="1" noChangeArrowheads="1"/>
          </p:cNvSpPr>
          <p:nvPr>
            <p:ph type="sldNum" sz="quarter" idx="4"/>
          </p:nvPr>
        </p:nvSpPr>
        <p:spPr/>
        <p:txBody>
          <a:bodyPr/>
          <a:lstStyle>
            <a:lvl1pPr>
              <a:defRPr/>
            </a:lvl1pPr>
          </a:lstStyle>
          <a:p>
            <a:fld id="{BAA2FC65-A537-49F0-A561-C4672F9859F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7531341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575F6D"/>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575F6D"/>
              </a:solidFill>
            </a:endParaRPr>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411051470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FFF39D"/>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39D"/>
              </a:solidFill>
            </a:endParaRPr>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148176068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575F6D"/>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575F6D"/>
              </a:solidFill>
            </a:endParaRPr>
          </a:p>
        </p:txBody>
      </p:sp>
      <p:sp>
        <p:nvSpPr>
          <p:cNvPr id="7" name="Slide Number Placeholder 6"/>
          <p:cNvSpPr>
            <a:spLocks noGrp="1"/>
          </p:cNvSpPr>
          <p:nvPr>
            <p:ph type="sldNum" sz="quarter" idx="12"/>
          </p:nvPr>
        </p:nvSpPr>
        <p:spPr/>
        <p:txBody>
          <a:bodyPr/>
          <a:lstStyle>
            <a:lvl1pPr>
              <a:defRPr/>
            </a:lvl1pPr>
          </a:lstStyle>
          <a:p>
            <a:fld id="{BAA2FC65-A537-49F0-A561-C4672F9859F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407401895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575F6D"/>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575F6D"/>
              </a:solidFill>
            </a:endParaRPr>
          </a:p>
        </p:txBody>
      </p:sp>
      <p:sp>
        <p:nvSpPr>
          <p:cNvPr id="9" name="Slide Number Placeholder 8"/>
          <p:cNvSpPr>
            <a:spLocks noGrp="1"/>
          </p:cNvSpPr>
          <p:nvPr>
            <p:ph type="sldNum" sz="quarter" idx="12"/>
          </p:nvPr>
        </p:nvSpPr>
        <p:spPr/>
        <p:txBody>
          <a:bodyPr/>
          <a:lstStyle>
            <a:lvl1pPr>
              <a:defRPr/>
            </a:lvl1pPr>
          </a:lstStyle>
          <a:p>
            <a:fld id="{BAA2FC65-A537-49F0-A561-C4672F9859F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256598158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575F6D"/>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575F6D"/>
              </a:solidFill>
            </a:endParaRPr>
          </a:p>
        </p:txBody>
      </p:sp>
      <p:sp>
        <p:nvSpPr>
          <p:cNvPr id="5" name="Slide Number Placeholder 4"/>
          <p:cNvSpPr>
            <a:spLocks noGrp="1"/>
          </p:cNvSpPr>
          <p:nvPr>
            <p:ph type="sldNum" sz="quarter" idx="12"/>
          </p:nvPr>
        </p:nvSpPr>
        <p:spPr/>
        <p:txBody>
          <a:bodyPr/>
          <a:lstStyle>
            <a:lvl1pPr>
              <a:defRPr/>
            </a:lvl1pPr>
          </a:lstStyle>
          <a:p>
            <a:fld id="{BAA2FC65-A537-49F0-A561-C4672F9859F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865633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86227470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575F6D"/>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575F6D"/>
              </a:solidFill>
            </a:endParaRPr>
          </a:p>
        </p:txBody>
      </p:sp>
      <p:sp>
        <p:nvSpPr>
          <p:cNvPr id="4" name="Slide Number Placeholder 3"/>
          <p:cNvSpPr>
            <a:spLocks noGrp="1"/>
          </p:cNvSpPr>
          <p:nvPr>
            <p:ph type="sldNum" sz="quarter" idx="12"/>
          </p:nvPr>
        </p:nvSpPr>
        <p:spPr/>
        <p:txBody>
          <a:bodyPr/>
          <a:lstStyle>
            <a:lvl1pPr>
              <a:defRPr/>
            </a:lvl1pPr>
          </a:lstStyle>
          <a:p>
            <a:fld id="{BAA2FC65-A537-49F0-A561-C4672F9859F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281903691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575F6D"/>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575F6D"/>
              </a:solidFill>
            </a:endParaRPr>
          </a:p>
        </p:txBody>
      </p:sp>
      <p:sp>
        <p:nvSpPr>
          <p:cNvPr id="7" name="Slide Number Placeholder 6"/>
          <p:cNvSpPr>
            <a:spLocks noGrp="1"/>
          </p:cNvSpPr>
          <p:nvPr>
            <p:ph type="sldNum" sz="quarter" idx="12"/>
          </p:nvPr>
        </p:nvSpPr>
        <p:spPr/>
        <p:txBody>
          <a:bodyPr/>
          <a:lstStyle>
            <a:lvl1pPr>
              <a:defRPr/>
            </a:lvl1pPr>
          </a:lstStyle>
          <a:p>
            <a:fld id="{BAA2FC65-A537-49F0-A561-C4672F9859F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23909801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575F6D"/>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575F6D"/>
              </a:solidFill>
            </a:endParaRPr>
          </a:p>
        </p:txBody>
      </p:sp>
      <p:sp>
        <p:nvSpPr>
          <p:cNvPr id="7" name="Slide Number Placeholder 6"/>
          <p:cNvSpPr>
            <a:spLocks noGrp="1"/>
          </p:cNvSpPr>
          <p:nvPr>
            <p:ph type="sldNum" sz="quarter" idx="12"/>
          </p:nvPr>
        </p:nvSpPr>
        <p:spPr/>
        <p:txBody>
          <a:bodyPr/>
          <a:lstStyle>
            <a:lvl1pPr>
              <a:defRPr/>
            </a:lvl1pPr>
          </a:lstStyle>
          <a:p>
            <a:fld id="{BAA2FC65-A537-49F0-A561-C4672F9859F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331860624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575F6D"/>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575F6D"/>
              </a:solidFill>
            </a:endParaRPr>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380411502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575F6D"/>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575F6D"/>
              </a:solidFill>
            </a:endParaRPr>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10158385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AA2FC65-A537-49F0-A561-C4672F9859F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AA2FC65-A537-49F0-A561-C4672F9859FB}"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AA2FC65-A537-49F0-A561-C4672F9859FB}"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dirty="0"/>
          </a:p>
        </p:txBody>
      </p:sp>
      <p:sp>
        <p:nvSpPr>
          <p:cNvPr id="10" name="Slide Number Placeholder 9"/>
          <p:cNvSpPr>
            <a:spLocks noGrp="1"/>
          </p:cNvSpPr>
          <p:nvPr>
            <p:ph type="sldNum" sz="quarter" idx="16"/>
          </p:nvPr>
        </p:nvSpPr>
        <p:spPr/>
        <p:txBody>
          <a:bodyPr rtlCol="0"/>
          <a:lstStyle/>
          <a:p>
            <a:fld id="{BAA2FC65-A537-49F0-A561-C4672F9859FB}"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dirty="0"/>
          </a:p>
        </p:txBody>
      </p:sp>
      <p:sp>
        <p:nvSpPr>
          <p:cNvPr id="12" name="Slide Number Placeholder 11"/>
          <p:cNvSpPr>
            <a:spLocks noGrp="1"/>
          </p:cNvSpPr>
          <p:nvPr>
            <p:ph type="sldNum" sz="quarter" idx="16"/>
          </p:nvPr>
        </p:nvSpPr>
        <p:spPr/>
        <p:txBody>
          <a:bodyPr rtlCol="0"/>
          <a:lstStyle/>
          <a:p>
            <a:fld id="{BAA2FC65-A537-49F0-A561-C4672F9859FB}"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29582560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AA2FC65-A537-49F0-A561-C4672F9859FB}" type="slidenum">
              <a:rPr lang="en-US" smtClean="0"/>
              <a:pPr/>
              <a:t>‹#›</a:t>
            </a:fld>
            <a:endParaRPr lang="en-US" dirty="0"/>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AA2FC65-A537-49F0-A561-C4672F9859FB}" type="slidenum">
              <a:rPr lang="en-US" smtClean="0"/>
              <a:pPr/>
              <a:t>‹#›</a:t>
            </a:fld>
            <a:endParaRPr lang="en-US" dirty="0"/>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AA2FC65-A537-49F0-A561-C4672F9859FB}"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AA2FC65-A537-49F0-A561-C4672F9859FB}"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BAA2FC65-A537-49F0-A561-C4672F9859F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AA2FC65-A537-49F0-A561-C4672F9859FB}" type="slidenum">
              <a:rPr lang="en-US" smtClean="0"/>
              <a:pPr/>
              <a:t>‹#›</a:t>
            </a:fld>
            <a:endParaRPr lang="en-US" dirty="0"/>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AA2FC65-A537-49F0-A561-C4672F9859F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AA2FC65-A537-49F0-A561-C4672F9859F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AA2FC65-A537-49F0-A561-C4672F9859F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AA2FC65-A537-49F0-A561-C4672F9859F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AA2FC65-A537-49F0-A561-C4672F9859F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AA2FC65-A537-49F0-A561-C4672F9859FB}" type="slidenum">
              <a:rPr lang="en-US" smtClean="0"/>
              <a:pPr/>
              <a:t>‹#›</a:t>
            </a:fld>
            <a:endParaRPr lang="en-US" dirty="0"/>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AA2FC65-A537-49F0-A561-C4672F9859F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AA2FC65-A537-49F0-A561-C4672F9859F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AA2FC65-A537-49F0-A561-C4672F9859FB}" type="slidenum">
              <a:rPr lang="en-US" smtClean="0"/>
              <a:pPr/>
              <a:t>‹#›</a:t>
            </a:fld>
            <a:endParaRPr lang="en-US" dirty="0"/>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AA2FC65-A537-49F0-A561-C4672F9859FB}" type="slidenum">
              <a:rPr lang="en-US" smtClean="0"/>
              <a:pPr/>
              <a:t>‹#›</a:t>
            </a:fld>
            <a:endParaRPr lang="en-US" dirty="0"/>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98679930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BAA2FC65-A537-49F0-A561-C4672F9859FB}"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xmlns="" val="278809846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dirty="0">
              <a:solidFill>
                <a:prstClr val="white"/>
              </a:solidFill>
            </a:endParaRPr>
          </a:p>
        </p:txBody>
      </p:sp>
      <p:sp>
        <p:nvSpPr>
          <p:cNvPr id="5" name="Footer Placeholder 4"/>
          <p:cNvSpPr>
            <a:spLocks noGrp="1"/>
          </p:cNvSpPr>
          <p:nvPr>
            <p:ph type="ftr" sz="quarter" idx="11"/>
          </p:nvPr>
        </p:nvSpPr>
        <p:spPr/>
        <p:txBody>
          <a:bodyPr/>
          <a:lstStyle>
            <a:extLst/>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extLst/>
          </a:lstStyle>
          <a:p>
            <a:fld id="{BAA2FC65-A537-49F0-A561-C4672F9859FB}"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xmlns="" val="388996003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solidFill>
                <a:prstClr val="white"/>
              </a:solidFill>
            </a:endParaRPr>
          </a:p>
        </p:txBody>
      </p:sp>
      <p:sp>
        <p:nvSpPr>
          <p:cNvPr id="6" name="Footer Placeholder 5"/>
          <p:cNvSpPr>
            <a:spLocks noGrp="1"/>
          </p:cNvSpPr>
          <p:nvPr>
            <p:ph type="ftr" sz="quarter" idx="11"/>
          </p:nvPr>
        </p:nvSpPr>
        <p:spPr/>
        <p:txBody>
          <a:bodyPr/>
          <a:lstStyle>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extLst/>
          </a:lstStyle>
          <a:p>
            <a:fld id="{BAA2FC65-A537-49F0-A561-C4672F9859FB}"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xmlns="" val="1086734396"/>
      </p:ext>
    </p:extLst>
  </p:cSld>
  <p:clrMapOvr>
    <a:overrideClrMapping bg1="dk1" tx1="lt1" bg2="dk2" tx2="lt2" accent1="accent1" accent2="accent2" accent3="accent3" accent4="accent4" accent5="accent5" accent6="accent6" hlink="hlink" folHlink="folHlink"/>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fld id="{BAA2FC65-A537-49F0-A561-C4672F9859F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419561296"/>
      </p:ext>
    </p:extLst>
  </p:cSld>
  <p:clrMapOvr>
    <a:overrideClrMapping bg1="lt1" tx1="dk1" bg2="lt2" tx2="dk2" accent1="accent1" accent2="accent2" accent3="accent3" accent4="accent4" accent5="accent5" accent6="accent6" hlink="hlink" folHlink="folHlink"/>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dirty="0">
              <a:solidFill>
                <a:prstClr val="white"/>
              </a:solidFill>
            </a:endParaRPr>
          </a:p>
        </p:txBody>
      </p:sp>
      <p:sp>
        <p:nvSpPr>
          <p:cNvPr id="4" name="Footer Placeholder 3"/>
          <p:cNvSpPr>
            <a:spLocks noGrp="1"/>
          </p:cNvSpPr>
          <p:nvPr>
            <p:ph type="ftr" sz="quarter" idx="11"/>
          </p:nvPr>
        </p:nvSpPr>
        <p:spPr/>
        <p:txBody>
          <a:bodyPr/>
          <a:lstStyle>
            <a:extLst/>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extLst/>
          </a:lstStyle>
          <a:p>
            <a:fld id="{BAA2FC65-A537-49F0-A561-C4672F9859FB}"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xmlns="" val="3755333687"/>
      </p:ext>
    </p:extLst>
  </p:cSld>
  <p:clrMapOvr>
    <a:overrideClrMapping bg1="dk1" tx1="lt1" bg2="dk2" tx2="lt2" accent1="accent1" accent2="accent2" accent3="accent3" accent4="accent4" accent5="accent5" accent6="accent6" hlink="hlink" folHlink="folHlink"/>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fld id="{BAA2FC65-A537-49F0-A561-C4672F9859F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208028694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BAA2FC65-A537-49F0-A561-C4672F9859F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4266260730"/>
      </p:ext>
    </p:extLst>
  </p:cSld>
  <p:clrMapOvr>
    <a:overrideClrMapping bg1="lt1" tx1="dk1" bg2="lt2" tx2="dk2" accent1="accent1" accent2="accent2" accent3="accent3" accent4="accent4" accent5="accent5" accent6="accent6" hlink="hlink" folHlink="folHlink"/>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AA2FC65-A537-49F0-A561-C4672F9859FB}"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xmlns="" val="1726266899"/>
      </p:ext>
    </p:extLst>
  </p:cSld>
  <p:clrMapOvr>
    <a:overrideClrMapping bg1="dk1" tx1="lt1" bg2="dk2" tx2="lt2" accent1="accent1" accent2="accent2" accent3="accent3" accent4="accent4" accent5="accent5" accent6="accent6" hlink="hlink" folHlink="folHlink"/>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BAA2FC65-A537-49F0-A561-C4672F9859F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424553576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BAA2FC65-A537-49F0-A561-C4672F9859F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19646456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213" name="Group 21"/>
          <p:cNvGrpSpPr>
            <a:grpSpLocks/>
          </p:cNvGrpSpPr>
          <p:nvPr/>
        </p:nvGrpSpPr>
        <p:grpSpPr bwMode="auto">
          <a:xfrm>
            <a:off x="0" y="0"/>
            <a:ext cx="5867400" cy="6858000"/>
            <a:chOff x="0" y="0"/>
            <a:chExt cx="3696" cy="4320"/>
          </a:xfrm>
        </p:grpSpPr>
        <p:sp>
          <p:nvSpPr>
            <p:cNvPr id="8194" name="Rectangle 2"/>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dirty="0">
                <a:latin typeface="Times New Roman" pitchFamily="18" charset="0"/>
              </a:endParaRPr>
            </a:p>
          </p:txBody>
        </p:sp>
        <p:sp>
          <p:nvSpPr>
            <p:cNvPr id="8195" name="AutoShape 3"/>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dirty="0">
                <a:latin typeface="Times New Roman" pitchFamily="18" charset="0"/>
              </a:endParaRPr>
            </a:p>
          </p:txBody>
        </p:sp>
      </p:grpSp>
      <p:grpSp>
        <p:nvGrpSpPr>
          <p:cNvPr id="8210" name="Group 18"/>
          <p:cNvGrpSpPr>
            <a:grpSpLocks/>
          </p:cNvGrpSpPr>
          <p:nvPr/>
        </p:nvGrpSpPr>
        <p:grpSpPr bwMode="auto">
          <a:xfrm>
            <a:off x="3632200" y="4889500"/>
            <a:ext cx="4876800" cy="319088"/>
            <a:chOff x="2288" y="3080"/>
            <a:chExt cx="3072" cy="201"/>
          </a:xfrm>
        </p:grpSpPr>
        <p:sp>
          <p:nvSpPr>
            <p:cNvPr id="8204" name="AutoShape 12"/>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8205" name="AutoShape 13"/>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grpSp>
      <p:sp>
        <p:nvSpPr>
          <p:cNvPr id="8197" name="Rectangle 5"/>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noProof="0" smtClean="0"/>
              <a:t>Click to edit Master subtitle style</a:t>
            </a:r>
          </a:p>
        </p:txBody>
      </p:sp>
      <p:sp>
        <p:nvSpPr>
          <p:cNvPr id="8206" name="Rectangle 14"/>
          <p:cNvSpPr>
            <a:spLocks noGrp="1" noChangeArrowheads="1"/>
          </p:cNvSpPr>
          <p:nvPr>
            <p:ph type="dt" sz="quarter" idx="2"/>
          </p:nvPr>
        </p:nvSpPr>
        <p:spPr/>
        <p:txBody>
          <a:bodyPr/>
          <a:lstStyle>
            <a:lvl1pPr>
              <a:defRPr>
                <a:solidFill>
                  <a:schemeClr val="bg1"/>
                </a:solidFill>
              </a:defRPr>
            </a:lvl1pPr>
          </a:lstStyle>
          <a:p>
            <a:endParaRPr lang="en-US" dirty="0"/>
          </a:p>
        </p:txBody>
      </p:sp>
      <p:sp>
        <p:nvSpPr>
          <p:cNvPr id="8207" name="Rectangle 15"/>
          <p:cNvSpPr>
            <a:spLocks noGrp="1" noChangeArrowheads="1"/>
          </p:cNvSpPr>
          <p:nvPr>
            <p:ph type="ftr" sz="quarter" idx="3"/>
          </p:nvPr>
        </p:nvSpPr>
        <p:spPr/>
        <p:txBody>
          <a:bodyPr/>
          <a:lstStyle>
            <a:lvl1pPr algn="r">
              <a:defRPr/>
            </a:lvl1pPr>
          </a:lstStyle>
          <a:p>
            <a:endParaRPr lang="en-US" dirty="0"/>
          </a:p>
        </p:txBody>
      </p:sp>
      <p:sp>
        <p:nvSpPr>
          <p:cNvPr id="8209" name="Rectangle 17"/>
          <p:cNvSpPr>
            <a:spLocks noGrp="1" noChangeArrowheads="1"/>
          </p:cNvSpPr>
          <p:nvPr>
            <p:ph type="sldNum" sz="quarter" idx="4"/>
          </p:nvPr>
        </p:nvSpPr>
        <p:spPr>
          <a:xfrm>
            <a:off x="76200" y="6248400"/>
            <a:ext cx="587375" cy="488950"/>
          </a:xfrm>
        </p:spPr>
        <p:txBody>
          <a:bodyPr anchorCtr="0"/>
          <a:lstStyle>
            <a:lvl1pPr>
              <a:defRPr/>
            </a:lvl1pPr>
          </a:lstStyle>
          <a:p>
            <a:fld id="{14894C18-01D3-4BE1-BF3E-E2E0C80C3DE6}" type="slidenum">
              <a:rPr lang="en-US" smtClean="0"/>
              <a:pPr/>
              <a:t>‹#›</a:t>
            </a:fld>
            <a:endParaRPr lang="en-US" dirty="0"/>
          </a:p>
        </p:txBody>
      </p:sp>
      <p:sp>
        <p:nvSpPr>
          <p:cNvPr id="8211" name="AutoShape 19"/>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noProof="0" smtClean="0"/>
              <a:t>Click to edit Master title style</a:t>
            </a: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E0A9CB2-E551-4487-94D3-C0CA037CC861}" type="slidenum">
              <a:rPr lang="en-US" smtClean="0"/>
              <a:pPr/>
              <a:t>‹#›</a:t>
            </a:fld>
            <a:endParaRPr lang="en-US" dirty="0"/>
          </a:p>
        </p:txBody>
      </p:sp>
    </p:spTree>
    <p:extLst>
      <p:ext uri="{BB962C8B-B14F-4D97-AF65-F5344CB8AC3E}">
        <p14:creationId xmlns:p14="http://schemas.microsoft.com/office/powerpoint/2010/main" xmlns="" val="2490527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A2D8B58-F511-4998-9308-F3A85244C01D}" type="slidenum">
              <a:rPr lang="en-US" smtClean="0"/>
              <a:pPr/>
              <a:t>‹#›</a:t>
            </a:fld>
            <a:endParaRPr lang="en-US" dirty="0"/>
          </a:p>
        </p:txBody>
      </p:sp>
    </p:spTree>
    <p:extLst>
      <p:ext uri="{BB962C8B-B14F-4D97-AF65-F5344CB8AC3E}">
        <p14:creationId xmlns:p14="http://schemas.microsoft.com/office/powerpoint/2010/main" xmlns="" val="282096336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82ADC56-A54D-45C9-967B-B0EE4613945B}" type="slidenum">
              <a:rPr lang="en-US" smtClean="0"/>
              <a:pPr/>
              <a:t>‹#›</a:t>
            </a:fld>
            <a:endParaRPr lang="en-US" dirty="0"/>
          </a:p>
        </p:txBody>
      </p:sp>
    </p:spTree>
    <p:extLst>
      <p:ext uri="{BB962C8B-B14F-4D97-AF65-F5344CB8AC3E}">
        <p14:creationId xmlns:p14="http://schemas.microsoft.com/office/powerpoint/2010/main" xmlns="" val="44764089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7D1EF13D-E6BE-49E0-A4C2-B9F120B0B840}" type="slidenum">
              <a:rPr lang="en-US" smtClean="0"/>
              <a:pPr/>
              <a:t>‹#›</a:t>
            </a:fld>
            <a:endParaRPr lang="en-US" dirty="0"/>
          </a:p>
        </p:txBody>
      </p:sp>
    </p:spTree>
    <p:extLst>
      <p:ext uri="{BB962C8B-B14F-4D97-AF65-F5344CB8AC3E}">
        <p14:creationId xmlns:p14="http://schemas.microsoft.com/office/powerpoint/2010/main" xmlns="" val="154482078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4A666244-6329-44A2-8220-9C672253FE28}" type="slidenum">
              <a:rPr lang="en-US" smtClean="0"/>
              <a:pPr/>
              <a:t>‹#›</a:t>
            </a:fld>
            <a:endParaRPr lang="en-US" dirty="0"/>
          </a:p>
        </p:txBody>
      </p:sp>
    </p:spTree>
    <p:extLst>
      <p:ext uri="{BB962C8B-B14F-4D97-AF65-F5344CB8AC3E}">
        <p14:creationId xmlns:p14="http://schemas.microsoft.com/office/powerpoint/2010/main" xmlns="" val="8099368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72D6E7C0-6B92-4751-BB4B-B43211D5BC34}" type="slidenum">
              <a:rPr lang="en-US" smtClean="0"/>
              <a:pPr/>
              <a:t>‹#›</a:t>
            </a:fld>
            <a:endParaRPr lang="en-US" dirty="0"/>
          </a:p>
        </p:txBody>
      </p:sp>
    </p:spTree>
    <p:extLst>
      <p:ext uri="{BB962C8B-B14F-4D97-AF65-F5344CB8AC3E}">
        <p14:creationId xmlns:p14="http://schemas.microsoft.com/office/powerpoint/2010/main" xmlns="" val="267592103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8D66AEA-F14F-4A94-8484-11BE0ED884B7}" type="slidenum">
              <a:rPr lang="en-US" smtClean="0"/>
              <a:pPr/>
              <a:t>‹#›</a:t>
            </a:fld>
            <a:endParaRPr lang="en-US" dirty="0"/>
          </a:p>
        </p:txBody>
      </p:sp>
    </p:spTree>
    <p:extLst>
      <p:ext uri="{BB962C8B-B14F-4D97-AF65-F5344CB8AC3E}">
        <p14:creationId xmlns:p14="http://schemas.microsoft.com/office/powerpoint/2010/main" xmlns="" val="3326058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BFEA96A-472F-414A-9F5D-49EC9CA5F9CA}" type="slidenum">
              <a:rPr lang="en-US" smtClean="0"/>
              <a:pPr/>
              <a:t>‹#›</a:t>
            </a:fld>
            <a:endParaRPr lang="en-US" dirty="0"/>
          </a:p>
        </p:txBody>
      </p:sp>
    </p:spTree>
    <p:extLst>
      <p:ext uri="{BB962C8B-B14F-4D97-AF65-F5344CB8AC3E}">
        <p14:creationId xmlns:p14="http://schemas.microsoft.com/office/powerpoint/2010/main" xmlns="" val="346505940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E9BD88D-40E0-44A8-A76F-F67CF6E3E9B3}" type="slidenum">
              <a:rPr lang="en-US" smtClean="0"/>
              <a:pPr/>
              <a:t>‹#›</a:t>
            </a:fld>
            <a:endParaRPr lang="en-US" dirty="0"/>
          </a:p>
        </p:txBody>
      </p:sp>
    </p:spTree>
    <p:extLst>
      <p:ext uri="{BB962C8B-B14F-4D97-AF65-F5344CB8AC3E}">
        <p14:creationId xmlns:p14="http://schemas.microsoft.com/office/powerpoint/2010/main" xmlns="" val="206567860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6D2271A-7570-41FC-ABD0-7F11EC86DE05}" type="slidenum">
              <a:rPr lang="en-US" smtClean="0"/>
              <a:pPr/>
              <a:t>‹#›</a:t>
            </a:fld>
            <a:endParaRPr lang="en-US" dirty="0"/>
          </a:p>
        </p:txBody>
      </p:sp>
    </p:spTree>
    <p:extLst>
      <p:ext uri="{BB962C8B-B14F-4D97-AF65-F5344CB8AC3E}">
        <p14:creationId xmlns:p14="http://schemas.microsoft.com/office/powerpoint/2010/main" xmlns="" val="410214484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493" name="Group 13"/>
          <p:cNvGrpSpPr>
            <a:grpSpLocks/>
          </p:cNvGrpSpPr>
          <p:nvPr/>
        </p:nvGrpSpPr>
        <p:grpSpPr bwMode="auto">
          <a:xfrm>
            <a:off x="0" y="927100"/>
            <a:ext cx="8991600" cy="4495800"/>
            <a:chOff x="0" y="584"/>
            <a:chExt cx="5664" cy="2832"/>
          </a:xfrm>
        </p:grpSpPr>
        <p:sp>
          <p:nvSpPr>
            <p:cNvPr id="20483"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dirty="0">
                <a:latin typeface="Times New Roman" pitchFamily="18" charset="0"/>
              </a:endParaRPr>
            </a:p>
          </p:txBody>
        </p:sp>
        <p:sp>
          <p:nvSpPr>
            <p:cNvPr id="20484"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dirty="0">
                <a:latin typeface="Times New Roman" pitchFamily="18" charset="0"/>
              </a:endParaRPr>
            </a:p>
          </p:txBody>
        </p:sp>
        <p:sp>
          <p:nvSpPr>
            <p:cNvPr id="20485"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4416 w 1000"/>
                <a:gd name="T3" fmla="*/ 0 h 1000"/>
                <a:gd name="T4" fmla="*/ 4917 w 1000"/>
                <a:gd name="T5" fmla="*/ 500 h 1000"/>
                <a:gd name="T6" fmla="*/ 4417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dirty="0">
                <a:latin typeface="Times New Roman" pitchFamily="18" charset="0"/>
              </a:endParaRPr>
            </a:p>
          </p:txBody>
        </p:sp>
        <p:sp>
          <p:nvSpPr>
            <p:cNvPr id="20486"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sp>
        <p:nvSpPr>
          <p:cNvPr id="2048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smtClean="0"/>
              <a:t>Click to edit Master title style</a:t>
            </a:r>
          </a:p>
        </p:txBody>
      </p:sp>
      <p:sp>
        <p:nvSpPr>
          <p:cNvPr id="2048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smtClean="0"/>
              <a:t>Click to edit Master subtitle style</a:t>
            </a:r>
          </a:p>
        </p:txBody>
      </p:sp>
      <p:sp>
        <p:nvSpPr>
          <p:cNvPr id="20489" name="Rectangle 9"/>
          <p:cNvSpPr>
            <a:spLocks noGrp="1" noChangeArrowheads="1"/>
          </p:cNvSpPr>
          <p:nvPr>
            <p:ph type="dt" sz="half" idx="2"/>
          </p:nvPr>
        </p:nvSpPr>
        <p:spPr>
          <a:xfrm>
            <a:off x="457200" y="6248400"/>
            <a:ext cx="2133600" cy="471488"/>
          </a:xfrm>
        </p:spPr>
        <p:txBody>
          <a:bodyPr/>
          <a:lstStyle>
            <a:lvl1pPr>
              <a:defRPr/>
            </a:lvl1pPr>
          </a:lstStyle>
          <a:p>
            <a:endParaRPr lang="en-US" dirty="0"/>
          </a:p>
        </p:txBody>
      </p:sp>
      <p:sp>
        <p:nvSpPr>
          <p:cNvPr id="20490" name="Rectangle 10"/>
          <p:cNvSpPr>
            <a:spLocks noGrp="1" noChangeArrowheads="1"/>
          </p:cNvSpPr>
          <p:nvPr>
            <p:ph type="ftr" sz="quarter" idx="3"/>
          </p:nvPr>
        </p:nvSpPr>
        <p:spPr>
          <a:xfrm>
            <a:off x="3124200" y="6253163"/>
            <a:ext cx="2895600" cy="457200"/>
          </a:xfrm>
        </p:spPr>
        <p:txBody>
          <a:bodyPr/>
          <a:lstStyle>
            <a:lvl1pPr>
              <a:defRPr/>
            </a:lvl1pPr>
          </a:lstStyle>
          <a:p>
            <a:endParaRPr lang="en-US" dirty="0"/>
          </a:p>
        </p:txBody>
      </p:sp>
      <p:sp>
        <p:nvSpPr>
          <p:cNvPr id="20491" name="Rectangle 11"/>
          <p:cNvSpPr>
            <a:spLocks noGrp="1" noChangeArrowheads="1"/>
          </p:cNvSpPr>
          <p:nvPr>
            <p:ph type="sldNum" sz="quarter" idx="4"/>
          </p:nvPr>
        </p:nvSpPr>
        <p:spPr>
          <a:xfrm>
            <a:off x="6553200" y="6248400"/>
            <a:ext cx="2133600" cy="471488"/>
          </a:xfrm>
        </p:spPr>
        <p:txBody>
          <a:bodyPr/>
          <a:lstStyle>
            <a:lvl1pPr>
              <a:defRPr/>
            </a:lvl1pPr>
          </a:lstStyle>
          <a:p>
            <a:fld id="{BAA2FC65-A537-49F0-A561-C4672F9859FB}"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32667311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51045977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67704563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75630571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19824566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400418287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73258325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73810142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38678095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596037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2FC65-A537-49F0-A561-C4672F9859FB}"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BAA2FC65-A537-49F0-A561-C4672F9859FB}"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8070" name="Rectangle 6"/>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pPr lvl="0"/>
            <a:r>
              <a:rPr lang="en-US" noProof="0" smtClean="0"/>
              <a:t>Click to edit Master subtitle style</a:t>
            </a:r>
          </a:p>
        </p:txBody>
      </p:sp>
      <p:sp>
        <p:nvSpPr>
          <p:cNvPr id="88071" name="Rectangle 7"/>
          <p:cNvSpPr>
            <a:spLocks noGrp="1" noChangeArrowheads="1"/>
          </p:cNvSpPr>
          <p:nvPr>
            <p:ph type="dt" sz="half" idx="2"/>
          </p:nvPr>
        </p:nvSpPr>
        <p:spPr>
          <a:xfrm>
            <a:off x="685800" y="6248400"/>
            <a:ext cx="1905000" cy="457200"/>
          </a:xfrm>
        </p:spPr>
        <p:txBody>
          <a:bodyPr/>
          <a:lstStyle>
            <a:lvl1pPr>
              <a:defRPr/>
            </a:lvl1pPr>
          </a:lstStyle>
          <a:p>
            <a:endParaRPr lang="en-US" dirty="0"/>
          </a:p>
        </p:txBody>
      </p:sp>
      <p:sp>
        <p:nvSpPr>
          <p:cNvPr id="88072" name="Rectangle 8"/>
          <p:cNvSpPr>
            <a:spLocks noGrp="1" noChangeArrowheads="1"/>
          </p:cNvSpPr>
          <p:nvPr>
            <p:ph type="ftr" sz="quarter" idx="3"/>
          </p:nvPr>
        </p:nvSpPr>
        <p:spPr>
          <a:xfrm>
            <a:off x="3124200" y="6248400"/>
            <a:ext cx="2895600" cy="457200"/>
          </a:xfrm>
        </p:spPr>
        <p:txBody>
          <a:bodyPr/>
          <a:lstStyle>
            <a:lvl1pPr>
              <a:defRPr/>
            </a:lvl1pPr>
          </a:lstStyle>
          <a:p>
            <a:endParaRPr lang="en-US" dirty="0"/>
          </a:p>
        </p:txBody>
      </p:sp>
      <p:sp>
        <p:nvSpPr>
          <p:cNvPr id="88073" name="Rectangle 9"/>
          <p:cNvSpPr>
            <a:spLocks noGrp="1" noChangeArrowheads="1"/>
          </p:cNvSpPr>
          <p:nvPr>
            <p:ph type="sldNum" sz="quarter" idx="4"/>
          </p:nvPr>
        </p:nvSpPr>
        <p:spPr>
          <a:xfrm>
            <a:off x="6553200" y="6248400"/>
            <a:ext cx="1905000" cy="457200"/>
          </a:xfrm>
        </p:spPr>
        <p:txBody>
          <a:bodyPr/>
          <a:lstStyle>
            <a:lvl1pPr>
              <a:defRPr/>
            </a:lvl1pPr>
          </a:lstStyle>
          <a:p>
            <a:fld id="{BAA2FC65-A537-49F0-A561-C4672F9859FB}" type="slidenum">
              <a:rPr lang="en-US" smtClean="0"/>
              <a:pPr/>
              <a:t>‹#›</a:t>
            </a:fld>
            <a:endParaRPr lang="en-US" dirty="0"/>
          </a:p>
        </p:txBody>
      </p:sp>
      <p:grpSp>
        <p:nvGrpSpPr>
          <p:cNvPr id="88076" name="Group 12"/>
          <p:cNvGrpSpPr>
            <a:grpSpLocks/>
          </p:cNvGrpSpPr>
          <p:nvPr/>
        </p:nvGrpSpPr>
        <p:grpSpPr bwMode="auto">
          <a:xfrm>
            <a:off x="0" y="914400"/>
            <a:ext cx="8686800" cy="2514600"/>
            <a:chOff x="0" y="576"/>
            <a:chExt cx="5472" cy="1584"/>
          </a:xfrm>
        </p:grpSpPr>
        <p:sp>
          <p:nvSpPr>
            <p:cNvPr id="88066" name="Oval 2"/>
            <p:cNvSpPr>
              <a:spLocks noChangeArrowheads="1"/>
            </p:cNvSpPr>
            <p:nvPr/>
          </p:nvSpPr>
          <p:spPr bwMode="auto">
            <a:xfrm>
              <a:off x="144" y="576"/>
              <a:ext cx="1584" cy="1584"/>
            </a:xfrm>
            <a:prstGeom prst="ellipse">
              <a:avLst/>
            </a:prstGeom>
            <a:noFill/>
            <a:ln w="12700">
              <a:solidFill>
                <a:schemeClr val="accent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a:p>
          </p:txBody>
        </p:sp>
        <p:sp>
          <p:nvSpPr>
            <p:cNvPr id="88067" name="Rectangle 3"/>
            <p:cNvSpPr>
              <a:spLocks noChangeArrowheads="1"/>
            </p:cNvSpPr>
            <p:nvPr/>
          </p:nvSpPr>
          <p:spPr bwMode="hidden">
            <a:xfrm>
              <a:off x="0" y="1056"/>
              <a:ext cx="2976" cy="72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charset="0"/>
              </a:endParaRPr>
            </a:p>
          </p:txBody>
        </p:sp>
        <p:sp>
          <p:nvSpPr>
            <p:cNvPr id="88068" name="Rectangle 4"/>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charset="0"/>
              </a:endParaRPr>
            </a:p>
          </p:txBody>
        </p:sp>
        <p:sp>
          <p:nvSpPr>
            <p:cNvPr id="88074" name="Freeform 10"/>
            <p:cNvSpPr>
              <a:spLocks noChangeArrowheads="1"/>
            </p:cNvSpPr>
            <p:nvPr/>
          </p:nvSpPr>
          <p:spPr bwMode="auto">
            <a:xfrm>
              <a:off x="384" y="960"/>
              <a:ext cx="144" cy="913"/>
            </a:xfrm>
            <a:custGeom>
              <a:avLst/>
              <a:gdLst>
                <a:gd name="T0" fmla="*/ 1000 w 1000"/>
                <a:gd name="T1" fmla="*/ 1000 h 1000"/>
                <a:gd name="T2" fmla="*/ 0 w 1000"/>
                <a:gd name="T3" fmla="*/ 1000 h 1000"/>
                <a:gd name="T4" fmla="*/ 0 w 1000"/>
                <a:gd name="T5" fmla="*/ 0 h 1000"/>
                <a:gd name="T6" fmla="*/ 1000 w 1000"/>
                <a:gd name="T7" fmla="*/ 0 h 1000"/>
              </a:gdLst>
              <a:ahLst/>
              <a:cxnLst>
                <a:cxn ang="0">
                  <a:pos x="T0" y="T1"/>
                </a:cxn>
                <a:cxn ang="0">
                  <a:pos x="T2" y="T3"/>
                </a:cxn>
                <a:cxn ang="0">
                  <a:pos x="T4" y="T5"/>
                </a:cxn>
                <a:cxn ang="0">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8075" name="Freeform 11"/>
            <p:cNvSpPr>
              <a:spLocks noChangeArrowheads="1"/>
            </p:cNvSpPr>
            <p:nvPr/>
          </p:nvSpPr>
          <p:spPr bwMode="auto">
            <a:xfrm>
              <a:off x="4944" y="762"/>
              <a:ext cx="165" cy="864"/>
            </a:xfrm>
            <a:custGeom>
              <a:avLst/>
              <a:gdLst>
                <a:gd name="T0" fmla="*/ 0 w 1000"/>
                <a:gd name="T1" fmla="*/ 0 h 1000"/>
                <a:gd name="T2" fmla="*/ 1000 w 1000"/>
                <a:gd name="T3" fmla="*/ 0 h 1000"/>
                <a:gd name="T4" fmla="*/ 1000 w 1000"/>
                <a:gd name="T5" fmla="*/ 1000 h 1000"/>
                <a:gd name="T6" fmla="*/ 0 w 1000"/>
                <a:gd name="T7" fmla="*/ 1000 h 1000"/>
              </a:gdLst>
              <a:ahLst/>
              <a:cxnLst>
                <a:cxn ang="0">
                  <a:pos x="T0" y="T1"/>
                </a:cxn>
                <a:cxn ang="0">
                  <a:pos x="T2" y="T3"/>
                </a:cxn>
                <a:cxn ang="0">
                  <a:pos x="T4" y="T5"/>
                </a:cxn>
                <a:cxn ang="0">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88069" name="Rectangle 5"/>
          <p:cNvSpPr>
            <a:spLocks noGrp="1" noChangeArrowheads="1"/>
          </p:cNvSpPr>
          <p:nvPr>
            <p:ph type="ctrTitle"/>
          </p:nvPr>
        </p:nvSpPr>
        <p:spPr>
          <a:xfrm>
            <a:off x="838200" y="1443038"/>
            <a:ext cx="7086600" cy="1600200"/>
          </a:xfrm>
        </p:spPr>
        <p:txBody>
          <a:bodyPr anchor="ctr"/>
          <a:lstStyle>
            <a:lvl1pPr>
              <a:defRPr/>
            </a:lvl1pPr>
          </a:lstStyle>
          <a:p>
            <a:pPr lvl="0"/>
            <a:r>
              <a:rPr lang="en-US" noProof="0" smtClean="0"/>
              <a:t>Click to edit Master title style</a:t>
            </a:r>
          </a:p>
        </p:txBody>
      </p:sp>
    </p:spTree>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959051119"/>
      </p:ext>
    </p:extLst>
  </p:cSld>
  <p:clrMapOvr>
    <a:masterClrMapping/>
  </p:clrMapOvr>
  <p:transition spd="slow">
    <p:wipe dir="d"/>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695518902"/>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8578463"/>
      </p:ext>
    </p:extLst>
  </p:cSld>
  <p:clrMapOvr>
    <a:masterClrMapping/>
  </p:clrMapOvr>
  <p:transition spd="slow">
    <p:wipe dir="d"/>
  </p:transition>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4083784030"/>
      </p:ext>
    </p:extLst>
  </p:cSld>
  <p:clrMapOvr>
    <a:masterClrMapping/>
  </p:clrMapOvr>
  <p:transition spd="slow">
    <p:wipe dir="d"/>
  </p:transition>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915005459"/>
      </p:ext>
    </p:extLst>
  </p:cSld>
  <p:clrMapOvr>
    <a:masterClrMapping/>
  </p:clrMapOvr>
  <p:transition spd="slow">
    <p:wipe dir="d"/>
  </p:transition>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999164603"/>
      </p:ext>
    </p:extLst>
  </p:cSld>
  <p:clrMapOvr>
    <a:masterClrMapping/>
  </p:clrMapOvr>
  <p:transition spd="slow">
    <p:wipe dir="d"/>
  </p:transition>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538676488"/>
      </p:ext>
    </p:extLst>
  </p:cSld>
  <p:clrMapOvr>
    <a:masterClrMapping/>
  </p:clrMapOvr>
  <p:transition spd="slow">
    <p:wipe dir="d"/>
  </p:transition>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402526957"/>
      </p:ext>
    </p:extLst>
  </p:cSld>
  <p:clrMapOvr>
    <a:masterClrMapping/>
  </p:clrMapOvr>
  <p:transition spd="slow">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287479752"/>
      </p:ext>
    </p:extLst>
  </p:cSld>
  <p:clrMapOvr>
    <a:masterClrMapping/>
  </p:clrMapOvr>
  <p:transition spd="slow">
    <p:wipe dir="d"/>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254193793"/>
      </p:ext>
    </p:extLst>
  </p:cSld>
  <p:clrMapOvr>
    <a:masterClrMapping/>
  </p:clrMapOvr>
  <p:transition spd="slow">
    <p:wipe dir="d"/>
  </p:transition>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221" name="Group 77"/>
          <p:cNvGrpSpPr>
            <a:grpSpLocks/>
          </p:cNvGrpSpPr>
          <p:nvPr/>
        </p:nvGrpSpPr>
        <p:grpSpPr bwMode="auto">
          <a:xfrm>
            <a:off x="0" y="0"/>
            <a:ext cx="9144000" cy="6858000"/>
            <a:chOff x="0" y="0"/>
            <a:chExt cx="5760" cy="4320"/>
          </a:xfrm>
        </p:grpSpPr>
        <p:grpSp>
          <p:nvGrpSpPr>
            <p:cNvPr id="6146" name="Group 2"/>
            <p:cNvGrpSpPr>
              <a:grpSpLocks/>
            </p:cNvGrpSpPr>
            <p:nvPr/>
          </p:nvGrpSpPr>
          <p:grpSpPr bwMode="auto">
            <a:xfrm>
              <a:off x="0" y="0"/>
              <a:ext cx="5760" cy="4320"/>
              <a:chOff x="0" y="0"/>
              <a:chExt cx="5760" cy="4320"/>
            </a:xfrm>
          </p:grpSpPr>
          <p:sp>
            <p:nvSpPr>
              <p:cNvPr id="6147" name="Rectangle 3"/>
              <p:cNvSpPr>
                <a:spLocks noChangeArrowheads="1"/>
              </p:cNvSpPr>
              <p:nvPr/>
            </p:nvSpPr>
            <p:spPr bwMode="ltGray">
              <a:xfrm>
                <a:off x="2112" y="0"/>
                <a:ext cx="3648" cy="96"/>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grpSp>
            <p:nvGrpSpPr>
              <p:cNvPr id="6148" name="Group 4"/>
              <p:cNvGrpSpPr>
                <a:grpSpLocks/>
              </p:cNvGrpSpPr>
              <p:nvPr userDrawn="1"/>
            </p:nvGrpSpPr>
            <p:grpSpPr bwMode="auto">
              <a:xfrm>
                <a:off x="0" y="0"/>
                <a:ext cx="5760" cy="4320"/>
                <a:chOff x="0" y="0"/>
                <a:chExt cx="5760" cy="4320"/>
              </a:xfrm>
            </p:grpSpPr>
            <p:sp>
              <p:nvSpPr>
                <p:cNvPr id="6149"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50"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51"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52"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53"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54"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55"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56"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57"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58"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59"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60"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61"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62"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63"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64"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65"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66"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67"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68"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69"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70"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71"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72"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73"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74"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75"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76"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77"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78"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79"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80"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81"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82"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83"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84"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85"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86"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87"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88"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89"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90"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91"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92"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93"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94"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95"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96"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97"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98"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199"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grpSp>
          <p:sp>
            <p:nvSpPr>
              <p:cNvPr id="6200" name="Line 56"/>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grpSp>
        <p:grpSp>
          <p:nvGrpSpPr>
            <p:cNvPr id="6220" name="Group 76"/>
            <p:cNvGrpSpPr>
              <a:grpSpLocks/>
            </p:cNvGrpSpPr>
            <p:nvPr userDrawn="1"/>
          </p:nvGrpSpPr>
          <p:grpSpPr bwMode="auto">
            <a:xfrm>
              <a:off x="3" y="559"/>
              <a:ext cx="4192" cy="1796"/>
              <a:chOff x="3" y="559"/>
              <a:chExt cx="4192" cy="1796"/>
            </a:xfrm>
          </p:grpSpPr>
          <p:sp>
            <p:nvSpPr>
              <p:cNvPr id="6209" name="Line 65"/>
              <p:cNvSpPr>
                <a:spLocks noChangeShapeType="1"/>
              </p:cNvSpPr>
              <p:nvPr/>
            </p:nvSpPr>
            <p:spPr bwMode="ltGray">
              <a:xfrm>
                <a:off x="506" y="559"/>
                <a:ext cx="0" cy="1796"/>
              </a:xfrm>
              <a:prstGeom prst="line">
                <a:avLst/>
              </a:prstGeom>
              <a:noFill/>
              <a:ln w="9525">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207" name="Line 63"/>
              <p:cNvSpPr>
                <a:spLocks noChangeShapeType="1"/>
              </p:cNvSpPr>
              <p:nvPr/>
            </p:nvSpPr>
            <p:spPr bwMode="ltGray">
              <a:xfrm flipH="1" flipV="1">
                <a:off x="3" y="1924"/>
                <a:ext cx="3211" cy="1"/>
              </a:xfrm>
              <a:prstGeom prst="line">
                <a:avLst/>
              </a:prstGeom>
              <a:noFill/>
              <a:ln w="9525">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208" name="Line 64"/>
              <p:cNvSpPr>
                <a:spLocks noChangeShapeType="1"/>
              </p:cNvSpPr>
              <p:nvPr/>
            </p:nvSpPr>
            <p:spPr bwMode="ltGray">
              <a:xfrm flipH="1" flipV="1">
                <a:off x="384" y="938"/>
                <a:ext cx="3811" cy="1"/>
              </a:xfrm>
              <a:prstGeom prst="line">
                <a:avLst/>
              </a:prstGeom>
              <a:noFill/>
              <a:ln w="9525">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210" name="Arc 6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grpSp>
        <p:grpSp>
          <p:nvGrpSpPr>
            <p:cNvPr id="6219" name="Group 75"/>
            <p:cNvGrpSpPr>
              <a:grpSpLocks/>
            </p:cNvGrpSpPr>
            <p:nvPr userDrawn="1"/>
          </p:nvGrpSpPr>
          <p:grpSpPr bwMode="auto">
            <a:xfrm>
              <a:off x="1480" y="1952"/>
              <a:ext cx="3808" cy="1812"/>
              <a:chOff x="1480" y="1952"/>
              <a:chExt cx="3808" cy="1812"/>
            </a:xfrm>
          </p:grpSpPr>
          <p:sp>
            <p:nvSpPr>
              <p:cNvPr id="6211" name="Line 67"/>
              <p:cNvSpPr>
                <a:spLocks noChangeShapeType="1"/>
              </p:cNvSpPr>
              <p:nvPr/>
            </p:nvSpPr>
            <p:spPr bwMode="ltGray">
              <a:xfrm flipV="1">
                <a:off x="1480" y="3442"/>
                <a:ext cx="3808" cy="0"/>
              </a:xfrm>
              <a:prstGeom prst="line">
                <a:avLst/>
              </a:prstGeom>
              <a:noFill/>
              <a:ln w="9525">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212" name="Line 68"/>
              <p:cNvSpPr>
                <a:spLocks noChangeShapeType="1"/>
              </p:cNvSpPr>
              <p:nvPr/>
            </p:nvSpPr>
            <p:spPr bwMode="ltGray">
              <a:xfrm flipH="1">
                <a:off x="5172" y="1952"/>
                <a:ext cx="0" cy="1812"/>
              </a:xfrm>
              <a:prstGeom prst="line">
                <a:avLst/>
              </a:prstGeom>
              <a:noFill/>
              <a:ln w="9525">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6213" name="Arc 69"/>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grpSp>
      </p:grpSp>
      <p:sp>
        <p:nvSpPr>
          <p:cNvPr id="6201" name="Rectangle 57"/>
          <p:cNvSpPr>
            <a:spLocks noGrp="1" noChangeArrowheads="1"/>
          </p:cNvSpPr>
          <p:nvPr>
            <p:ph type="ctrTitle"/>
          </p:nvPr>
        </p:nvSpPr>
        <p:spPr>
          <a:xfrm>
            <a:off x="990600" y="1752600"/>
            <a:ext cx="7772400" cy="1143000"/>
          </a:xfrm>
        </p:spPr>
        <p:txBody>
          <a:bodyPr/>
          <a:lstStyle>
            <a:lvl1pPr>
              <a:defRPr/>
            </a:lvl1pPr>
          </a:lstStyle>
          <a:p>
            <a:pPr lvl="0"/>
            <a:r>
              <a:rPr lang="en-US" noProof="0" smtClean="0"/>
              <a:t>Click to edit Master title style</a:t>
            </a:r>
          </a:p>
        </p:txBody>
      </p:sp>
      <p:sp>
        <p:nvSpPr>
          <p:cNvPr id="6202" name="Rectangle 5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6215" name="Rectangle 71"/>
          <p:cNvSpPr>
            <a:spLocks noGrp="1" noChangeArrowheads="1"/>
          </p:cNvSpPr>
          <p:nvPr>
            <p:ph type="dt" sz="quarter" idx="2"/>
          </p:nvPr>
        </p:nvSpPr>
        <p:spPr/>
        <p:txBody>
          <a:bodyPr/>
          <a:lstStyle>
            <a:lvl1pPr>
              <a:defRPr/>
            </a:lvl1pPr>
          </a:lstStyle>
          <a:p>
            <a:endParaRPr lang="en-US">
              <a:solidFill>
                <a:srgbClr val="40458C"/>
              </a:solidFill>
            </a:endParaRPr>
          </a:p>
        </p:txBody>
      </p:sp>
      <p:sp>
        <p:nvSpPr>
          <p:cNvPr id="6216" name="Rectangle 72"/>
          <p:cNvSpPr>
            <a:spLocks noGrp="1" noChangeArrowheads="1"/>
          </p:cNvSpPr>
          <p:nvPr>
            <p:ph type="ftr" sz="quarter" idx="3"/>
          </p:nvPr>
        </p:nvSpPr>
        <p:spPr/>
        <p:txBody>
          <a:bodyPr/>
          <a:lstStyle>
            <a:lvl1pPr>
              <a:defRPr/>
            </a:lvl1pPr>
          </a:lstStyle>
          <a:p>
            <a:endParaRPr lang="en-US">
              <a:solidFill>
                <a:srgbClr val="40458C"/>
              </a:solidFill>
            </a:endParaRPr>
          </a:p>
        </p:txBody>
      </p:sp>
      <p:sp>
        <p:nvSpPr>
          <p:cNvPr id="6217" name="Rectangle 73"/>
          <p:cNvSpPr>
            <a:spLocks noGrp="1" noChangeArrowheads="1"/>
          </p:cNvSpPr>
          <p:nvPr>
            <p:ph type="sldNum" sz="quarter" idx="4"/>
          </p:nvPr>
        </p:nvSpPr>
        <p:spPr/>
        <p:txBody>
          <a:bodyPr/>
          <a:lstStyle>
            <a:lvl1pPr>
              <a:defRPr/>
            </a:lvl1pPr>
          </a:lstStyle>
          <a:p>
            <a:fld id="{E5C2044B-0336-45E4-A278-84370FAF1E37}"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xmlns="" val="165785069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40458C"/>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40458C"/>
              </a:solidFill>
            </a:endParaRPr>
          </a:p>
        </p:txBody>
      </p:sp>
      <p:sp>
        <p:nvSpPr>
          <p:cNvPr id="6" name="Slide Number Placeholder 5"/>
          <p:cNvSpPr>
            <a:spLocks noGrp="1"/>
          </p:cNvSpPr>
          <p:nvPr>
            <p:ph type="sldNum" sz="quarter" idx="12"/>
          </p:nvPr>
        </p:nvSpPr>
        <p:spPr/>
        <p:txBody>
          <a:bodyPr/>
          <a:lstStyle>
            <a:lvl1pPr>
              <a:defRPr/>
            </a:lvl1pPr>
          </a:lstStyle>
          <a:p>
            <a:fld id="{53E96498-02C8-4E07-98A6-7F0664F658FF}"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xmlns="" val="388759236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40458C"/>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40458C"/>
              </a:solidFill>
            </a:endParaRPr>
          </a:p>
        </p:txBody>
      </p:sp>
      <p:sp>
        <p:nvSpPr>
          <p:cNvPr id="6" name="Slide Number Placeholder 5"/>
          <p:cNvSpPr>
            <a:spLocks noGrp="1"/>
          </p:cNvSpPr>
          <p:nvPr>
            <p:ph type="sldNum" sz="quarter" idx="12"/>
          </p:nvPr>
        </p:nvSpPr>
        <p:spPr/>
        <p:txBody>
          <a:bodyPr/>
          <a:lstStyle>
            <a:lvl1pPr>
              <a:defRPr/>
            </a:lvl1pPr>
          </a:lstStyle>
          <a:p>
            <a:fld id="{CE4B7847-BD72-4DF0-AD64-163BC5AB9135}"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xmlns="" val="400105438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40458C"/>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40458C"/>
              </a:solidFill>
            </a:endParaRPr>
          </a:p>
        </p:txBody>
      </p:sp>
      <p:sp>
        <p:nvSpPr>
          <p:cNvPr id="7" name="Slide Number Placeholder 6"/>
          <p:cNvSpPr>
            <a:spLocks noGrp="1"/>
          </p:cNvSpPr>
          <p:nvPr>
            <p:ph type="sldNum" sz="quarter" idx="12"/>
          </p:nvPr>
        </p:nvSpPr>
        <p:spPr/>
        <p:txBody>
          <a:bodyPr/>
          <a:lstStyle>
            <a:lvl1pPr>
              <a:defRPr/>
            </a:lvl1pPr>
          </a:lstStyle>
          <a:p>
            <a:fld id="{272A89DB-53B2-4CB8-8B36-F837AC63C7EB}"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xmlns="" val="351994265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40458C"/>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40458C"/>
              </a:solidFill>
            </a:endParaRPr>
          </a:p>
        </p:txBody>
      </p:sp>
      <p:sp>
        <p:nvSpPr>
          <p:cNvPr id="9" name="Slide Number Placeholder 8"/>
          <p:cNvSpPr>
            <a:spLocks noGrp="1"/>
          </p:cNvSpPr>
          <p:nvPr>
            <p:ph type="sldNum" sz="quarter" idx="12"/>
          </p:nvPr>
        </p:nvSpPr>
        <p:spPr/>
        <p:txBody>
          <a:bodyPr/>
          <a:lstStyle>
            <a:lvl1pPr>
              <a:defRPr/>
            </a:lvl1pPr>
          </a:lstStyle>
          <a:p>
            <a:fld id="{A4172D55-CE59-4992-8D76-C20119CF1336}"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xmlns="" val="28125369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40458C"/>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40458C"/>
              </a:solidFill>
            </a:endParaRPr>
          </a:p>
        </p:txBody>
      </p:sp>
      <p:sp>
        <p:nvSpPr>
          <p:cNvPr id="5" name="Slide Number Placeholder 4"/>
          <p:cNvSpPr>
            <a:spLocks noGrp="1"/>
          </p:cNvSpPr>
          <p:nvPr>
            <p:ph type="sldNum" sz="quarter" idx="12"/>
          </p:nvPr>
        </p:nvSpPr>
        <p:spPr/>
        <p:txBody>
          <a:bodyPr/>
          <a:lstStyle>
            <a:lvl1pPr>
              <a:defRPr/>
            </a:lvl1pPr>
          </a:lstStyle>
          <a:p>
            <a:fld id="{3083FC39-F7A6-4202-93FF-0ACF09154BBF}"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xmlns="" val="418453408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40458C"/>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40458C"/>
              </a:solidFill>
            </a:endParaRPr>
          </a:p>
        </p:txBody>
      </p:sp>
      <p:sp>
        <p:nvSpPr>
          <p:cNvPr id="4" name="Slide Number Placeholder 3"/>
          <p:cNvSpPr>
            <a:spLocks noGrp="1"/>
          </p:cNvSpPr>
          <p:nvPr>
            <p:ph type="sldNum" sz="quarter" idx="12"/>
          </p:nvPr>
        </p:nvSpPr>
        <p:spPr/>
        <p:txBody>
          <a:bodyPr/>
          <a:lstStyle>
            <a:lvl1pPr>
              <a:defRPr/>
            </a:lvl1pPr>
          </a:lstStyle>
          <a:p>
            <a:fld id="{A8B66976-A34E-4614-92BE-3DFC6807AD8D}"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xmlns="" val="59298262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40458C"/>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40458C"/>
              </a:solidFill>
            </a:endParaRPr>
          </a:p>
        </p:txBody>
      </p:sp>
      <p:sp>
        <p:nvSpPr>
          <p:cNvPr id="7" name="Slide Number Placeholder 6"/>
          <p:cNvSpPr>
            <a:spLocks noGrp="1"/>
          </p:cNvSpPr>
          <p:nvPr>
            <p:ph type="sldNum" sz="quarter" idx="12"/>
          </p:nvPr>
        </p:nvSpPr>
        <p:spPr/>
        <p:txBody>
          <a:bodyPr/>
          <a:lstStyle>
            <a:lvl1pPr>
              <a:defRPr/>
            </a:lvl1pPr>
          </a:lstStyle>
          <a:p>
            <a:fld id="{8BB50431-E20A-4690-9A98-2EA93BCEB546}"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xmlns="" val="12541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AA2FC65-A537-49F0-A561-C4672F9859FB}"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40458C"/>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40458C"/>
              </a:solidFill>
            </a:endParaRPr>
          </a:p>
        </p:txBody>
      </p:sp>
      <p:sp>
        <p:nvSpPr>
          <p:cNvPr id="7" name="Slide Number Placeholder 6"/>
          <p:cNvSpPr>
            <a:spLocks noGrp="1"/>
          </p:cNvSpPr>
          <p:nvPr>
            <p:ph type="sldNum" sz="quarter" idx="12"/>
          </p:nvPr>
        </p:nvSpPr>
        <p:spPr/>
        <p:txBody>
          <a:bodyPr/>
          <a:lstStyle>
            <a:lvl1pPr>
              <a:defRPr/>
            </a:lvl1pPr>
          </a:lstStyle>
          <a:p>
            <a:fld id="{492A99F9-3F64-4116-9239-9EDB6149BE81}"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xmlns="" val="205020382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40458C"/>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40458C"/>
              </a:solidFill>
            </a:endParaRPr>
          </a:p>
        </p:txBody>
      </p:sp>
      <p:sp>
        <p:nvSpPr>
          <p:cNvPr id="6" name="Slide Number Placeholder 5"/>
          <p:cNvSpPr>
            <a:spLocks noGrp="1"/>
          </p:cNvSpPr>
          <p:nvPr>
            <p:ph type="sldNum" sz="quarter" idx="12"/>
          </p:nvPr>
        </p:nvSpPr>
        <p:spPr/>
        <p:txBody>
          <a:bodyPr/>
          <a:lstStyle>
            <a:lvl1pPr>
              <a:defRPr/>
            </a:lvl1pPr>
          </a:lstStyle>
          <a:p>
            <a:fld id="{2B8794DB-6737-4204-9814-6E7B26979254}"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xmlns="" val="214434283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40458C"/>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40458C"/>
              </a:solidFill>
            </a:endParaRPr>
          </a:p>
        </p:txBody>
      </p:sp>
      <p:sp>
        <p:nvSpPr>
          <p:cNvPr id="6" name="Slide Number Placeholder 5"/>
          <p:cNvSpPr>
            <a:spLocks noGrp="1"/>
          </p:cNvSpPr>
          <p:nvPr>
            <p:ph type="sldNum" sz="quarter" idx="12"/>
          </p:nvPr>
        </p:nvSpPr>
        <p:spPr/>
        <p:txBody>
          <a:bodyPr/>
          <a:lstStyle>
            <a:lvl1pPr>
              <a:defRPr/>
            </a:lvl1pPr>
          </a:lstStyle>
          <a:p>
            <a:fld id="{A180E240-1504-4DFA-B9B6-371D4D6AD658}"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xmlns="" val="390761794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4038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40458C"/>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40458C"/>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9C0AAD6-32A8-4E1D-A550-D90A25955BE7}" type="slidenum">
              <a:rPr lang="en-US">
                <a:solidFill>
                  <a:srgbClr val="40458C"/>
                </a:solidFill>
              </a:rPr>
              <a:pPr/>
              <a:t>‹#›</a:t>
            </a:fld>
            <a:endParaRPr lang="en-US">
              <a:solidFill>
                <a:srgbClr val="40458C"/>
              </a:solidFill>
            </a:endParaRPr>
          </a:p>
        </p:txBody>
      </p:sp>
    </p:spTree>
    <p:extLst>
      <p:ext uri="{BB962C8B-B14F-4D97-AF65-F5344CB8AC3E}">
        <p14:creationId xmlns:p14="http://schemas.microsoft.com/office/powerpoint/2010/main" xmlns="" val="256793311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BAA2FC65-A537-49F0-A561-C4672F9859FB}"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AA2FC65-A537-49F0-A561-C4672F9859FB}" type="slidenum">
              <a:rPr lang="en-US" smtClean="0"/>
              <a:pPr/>
              <a:t>‹#›</a:t>
            </a:fld>
            <a:endParaRPr lang="en-US" dirty="0"/>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AA2FC65-A537-49F0-A561-C4672F9859FB}"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AA2FC65-A537-49F0-A561-C4672F9859FB}" type="slidenum">
              <a:rPr lang="en-US" smtClean="0"/>
              <a:pPr/>
              <a:t>‹#›</a:t>
            </a:fld>
            <a:endParaRPr lang="en-US" dirty="0"/>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AA2FC65-A537-49F0-A561-C4672F9859FB}" type="slidenum">
              <a:rPr lang="en-US" smtClean="0"/>
              <a:pPr/>
              <a:t>‹#›</a:t>
            </a:fld>
            <a:endParaRPr lang="en-US" dirty="0"/>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AA2FC65-A537-49F0-A561-C4672F9859FB}"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AA2FC65-A537-49F0-A561-C4672F9859FB}"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AA2FC65-A537-49F0-A561-C4672F9859FB}" type="slidenum">
              <a:rPr lang="en-US" smtClean="0"/>
              <a:pPr/>
              <a:t>‹#›</a:t>
            </a:fld>
            <a:endParaRPr lang="en-US" dirty="0"/>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AA2FC65-A537-49F0-A561-C4672F9859FB}"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AA2FC65-A537-49F0-A561-C4672F9859FB}" type="slidenum">
              <a:rPr lang="en-US" smtClean="0"/>
              <a:pPr/>
              <a:t>‹#›</a:t>
            </a:fld>
            <a:endParaRPr lang="en-US" dirty="0"/>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AA2FC65-A537-49F0-A561-C4672F9859FB}"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2000" y="685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AA2FC65-A537-49F0-A561-C4672F9859FB}"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3" descr="white rectangle.png"/>
          <p:cNvPicPr>
            <a:picLocks noChangeAspect="1"/>
          </p:cNvPicPr>
          <p:nvPr/>
        </p:nvPicPr>
        <p:blipFill>
          <a:blip r:embed="rId2"/>
          <a:srcRect b="10452"/>
          <a:stretch>
            <a:fillRect/>
          </a:stretch>
        </p:blipFill>
        <p:spPr bwMode="auto">
          <a:xfrm>
            <a:off x="0" y="1300163"/>
            <a:ext cx="9144000" cy="5557837"/>
          </a:xfrm>
          <a:prstGeom prst="rect">
            <a:avLst/>
          </a:prstGeom>
          <a:noFill/>
          <a:ln w="9525">
            <a:noFill/>
            <a:miter lim="800000"/>
            <a:headEnd/>
            <a:tailEnd/>
          </a:ln>
        </p:spPr>
      </p:pic>
      <p:sp>
        <p:nvSpPr>
          <p:cNvPr id="8" name="Content Placeholder 2"/>
          <p:cNvSpPr>
            <a:spLocks noGrp="1"/>
          </p:cNvSpPr>
          <p:nvPr>
            <p:ph idx="1"/>
          </p:nvPr>
        </p:nvSpPr>
        <p:spPr>
          <a:xfrm>
            <a:off x="457200" y="1600200"/>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7432016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0613086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6936039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5303887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88320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AA2FC65-A537-49F0-A561-C4672F9859FB}"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7072509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5332539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502248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7369412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461478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40320496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7538357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4634354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896078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705169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AA2FC65-A537-49F0-A561-C4672F9859FB}"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7865143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Rectangle 3"/>
          <p:cNvSpPr>
            <a:spLocks noGrp="1"/>
          </p:cNvSpPr>
          <p:nvPr>
            <p:ph type="subTitle" idx="1"/>
          </p:nvPr>
        </p:nvSpPr>
        <p:spPr>
          <a:xfrm>
            <a:off x="457200" y="5396132"/>
            <a:ext cx="8098302" cy="762000"/>
          </a:xfrm>
        </p:spPr>
        <p:txBody>
          <a:bodyPr/>
          <a:lstStyle>
            <a:lvl1pPr marL="0" indent="0" algn="r">
              <a:buNone/>
              <a:defRPr sz="14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grpSp>
        <p:nvGrpSpPr>
          <p:cNvPr id="16" name="Group 23"/>
          <p:cNvGrpSpPr/>
          <p:nvPr/>
        </p:nvGrpSpPr>
        <p:grpSpPr>
          <a:xfrm>
            <a:off x="14990" y="1976657"/>
            <a:ext cx="2042410" cy="533400"/>
            <a:chOff x="0" y="2000250"/>
            <a:chExt cx="3733800" cy="533400"/>
          </a:xfrm>
        </p:grpSpPr>
        <p:sp>
          <p:nvSpPr>
            <p:cNvPr id="30"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lang="en-US" dirty="0"/>
            </a:p>
          </p:txBody>
        </p:sp>
        <p:sp>
          <p:nvSpPr>
            <p:cNvPr id="7"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lang="en-US" dirty="0"/>
            </a:p>
          </p:txBody>
        </p:sp>
        <p:sp>
          <p:nvSpPr>
            <p:cNvPr id="21"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en-US" dirty="0"/>
            </a:p>
          </p:txBody>
        </p:sp>
        <p:sp>
          <p:nvSpPr>
            <p:cNvPr id="8"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lang="en-US" dirty="0"/>
            </a:p>
          </p:txBody>
        </p:sp>
        <p:sp>
          <p:nvSpPr>
            <p:cNvPr id="6"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lang="en-US" dirty="0"/>
            </a:p>
          </p:txBody>
        </p:sp>
        <p:sp>
          <p:nvSpPr>
            <p:cNvPr id="20"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dirty="0"/>
            </a:p>
          </p:txBody>
        </p:sp>
        <p:sp>
          <p:nvSpPr>
            <p:cNvPr id="13"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dirty="0"/>
            </a:p>
          </p:txBody>
        </p:sp>
      </p:grpSp>
      <p:grpSp>
        <p:nvGrpSpPr>
          <p:cNvPr id="29" name="Group 35"/>
          <p:cNvGrpSpPr/>
          <p:nvPr/>
        </p:nvGrpSpPr>
        <p:grpSpPr>
          <a:xfrm>
            <a:off x="8584055" y="1976657"/>
            <a:ext cx="552450" cy="542925"/>
            <a:chOff x="8667750" y="2000250"/>
            <a:chExt cx="476250" cy="542925"/>
          </a:xfrm>
        </p:grpSpPr>
        <p:sp>
          <p:nvSpPr>
            <p:cNvPr id="26"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lang="en-US" dirty="0"/>
            </a:p>
          </p:txBody>
        </p:sp>
        <p:sp>
          <p:nvSpPr>
            <p:cNvPr id="22"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lang="en-US" dirty="0"/>
            </a:p>
          </p:txBody>
        </p:sp>
        <p:sp>
          <p:nvSpPr>
            <p:cNvPr id="17"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en-US" dirty="0"/>
            </a:p>
          </p:txBody>
        </p:sp>
        <p:sp>
          <p:nvSpPr>
            <p:cNvPr id="28"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lang="en-US" dirty="0"/>
            </a:p>
          </p:txBody>
        </p:sp>
        <p:sp>
          <p:nvSpPr>
            <p:cNvPr id="15"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lang="en-US" dirty="0"/>
            </a:p>
          </p:txBody>
        </p:sp>
        <p:sp>
          <p:nvSpPr>
            <p:cNvPr id="18"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dirty="0"/>
            </a:p>
          </p:txBody>
        </p:sp>
        <p:sp>
          <p:nvSpPr>
            <p:cNvPr id="9"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dirty="0"/>
            </a:p>
          </p:txBody>
        </p:sp>
      </p:grpSp>
      <p:sp>
        <p:nvSpPr>
          <p:cNvPr id="24" name="Oval 28"/>
          <p:cNvSpPr/>
          <p:nvPr/>
        </p:nvSpPr>
        <p:spPr>
          <a:xfrm>
            <a:off x="8572500" y="6038850"/>
            <a:ext cx="152400" cy="1524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lang="en-US" dirty="0"/>
          </a:p>
        </p:txBody>
      </p:sp>
      <p:sp>
        <p:nvSpPr>
          <p:cNvPr id="23" name="Oval 28"/>
          <p:cNvSpPr/>
          <p:nvPr/>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en-US" dirty="0"/>
          </a:p>
        </p:txBody>
      </p:sp>
      <p:sp>
        <p:nvSpPr>
          <p:cNvPr id="5" name="Oval 28"/>
          <p:cNvSpPr/>
          <p:nvPr/>
        </p:nvSpPr>
        <p:spPr>
          <a:xfrm>
            <a:off x="8572500" y="5476875"/>
            <a:ext cx="152400" cy="1524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dirty="0"/>
          </a:p>
        </p:txBody>
      </p:sp>
      <p:sp>
        <p:nvSpPr>
          <p:cNvPr id="14" name="Oval 28"/>
          <p:cNvSpPr/>
          <p:nvPr/>
        </p:nvSpPr>
        <p:spPr>
          <a:xfrm>
            <a:off x="8572500" y="5753100"/>
            <a:ext cx="152400" cy="1524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lang="en-US" dirty="0"/>
          </a:p>
        </p:txBody>
      </p:sp>
      <p:sp>
        <p:nvSpPr>
          <p:cNvPr id="19" name="Rectangle 34"/>
          <p:cNvSpPr>
            <a:spLocks noGrp="1"/>
          </p:cNvSpPr>
          <p:nvPr>
            <p:ph type="dt" sz="half" idx="10"/>
          </p:nvPr>
        </p:nvSpPr>
        <p:spPr/>
        <p:txBody>
          <a:bodyPr rtlCol="0"/>
          <a:lstStyle>
            <a:extLst/>
          </a:lstStyle>
          <a:p>
            <a:endParaRPr lang="en-US" dirty="0"/>
          </a:p>
        </p:txBody>
      </p:sp>
      <p:sp>
        <p:nvSpPr>
          <p:cNvPr id="25" name="Rectangle 35"/>
          <p:cNvSpPr>
            <a:spLocks noGrp="1"/>
          </p:cNvSpPr>
          <p:nvPr>
            <p:ph type="sldNum" sz="quarter" idx="11"/>
          </p:nvPr>
        </p:nvSpPr>
        <p:spPr/>
        <p:txBody>
          <a:bodyPr rtlCol="0"/>
          <a:lstStyle>
            <a:extLst/>
          </a:lstStyle>
          <a:p>
            <a:fld id="{BAA2FC65-A537-49F0-A561-C4672F9859FB}" type="slidenum">
              <a:rPr lang="en-US" smtClean="0"/>
              <a:pPr/>
              <a:t>‹#›</a:t>
            </a:fld>
            <a:endParaRPr lang="en-US" dirty="0"/>
          </a:p>
        </p:txBody>
      </p:sp>
      <p:sp>
        <p:nvSpPr>
          <p:cNvPr id="31" name="Rectangle 36"/>
          <p:cNvSpPr>
            <a:spLocks noGrp="1"/>
          </p:cNvSpPr>
          <p:nvPr>
            <p:ph type="ftr" sz="quarter" idx="12"/>
          </p:nvPr>
        </p:nvSpPr>
        <p:spPr/>
        <p:txBody>
          <a:bodyPr rtlCol="0"/>
          <a:lstStyle>
            <a:extLst/>
          </a:lstStyle>
          <a:p>
            <a:endParaRPr lang="en-US" dirty="0"/>
          </a:p>
        </p:txBody>
      </p:sp>
      <p:sp>
        <p:nvSpPr>
          <p:cNvPr id="33" name="Rectangle 32"/>
          <p:cNvSpPr>
            <a:spLocks noGrp="1"/>
          </p:cNvSpPr>
          <p:nvPr>
            <p:ph type="title" hasCustomPrompt="1"/>
          </p:nvPr>
        </p:nvSpPr>
        <p:spPr>
          <a:xfrm>
            <a:off x="2057400" y="281352"/>
            <a:ext cx="6509239" cy="3886200"/>
          </a:xfrm>
          <a:scene3d>
            <a:camera prst="orthographicFront"/>
            <a:lightRig rig="threePt" dir="t"/>
          </a:scene3d>
          <a:sp3d/>
        </p:spPr>
        <p:txBody>
          <a:bodyPr vert="horz" anchor="ctr">
            <a:normAutofit/>
          </a:bodyPr>
          <a:lstStyle>
            <a:lvl1pPr algn="ctr">
              <a:lnSpc>
                <a:spcPct val="100000"/>
              </a:lnSpc>
              <a:defRPr kumimoji="0" lang="en-US" sz="7200" b="1" i="0" u="none" strike="noStrike" kern="0" cap="none" spc="0" normalizeH="0" baseline="0" noProof="0" dirty="0" smtClean="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r>
              <a:rPr lang="en-US" dirty="0" smtClean="0"/>
              <a:t>Show Title</a:t>
            </a:r>
            <a:endParaRPr lang="en-US" dirty="0"/>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3"/>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0"/>
          <p:cNvSpPr>
            <a:spLocks noGrp="1"/>
          </p:cNvSpPr>
          <p:nvPr>
            <p:ph type="dt" sz="half" idx="10"/>
          </p:nvPr>
        </p:nvSpPr>
        <p:spPr/>
        <p:txBody>
          <a:bodyPr rtlCol="0"/>
          <a:lstStyle>
            <a:extLst/>
          </a:lstStyle>
          <a:p>
            <a:endParaRPr lang="en-US" dirty="0"/>
          </a:p>
        </p:txBody>
      </p:sp>
      <p:sp>
        <p:nvSpPr>
          <p:cNvPr id="27" name="Rectangle 11"/>
          <p:cNvSpPr>
            <a:spLocks noGrp="1"/>
          </p:cNvSpPr>
          <p:nvPr>
            <p:ph type="sldNum" sz="quarter" idx="11"/>
          </p:nvPr>
        </p:nvSpPr>
        <p:spPr/>
        <p:txBody>
          <a:bodyPr rtlCol="0"/>
          <a:lstStyle>
            <a:extLst/>
          </a:lstStyle>
          <a:p>
            <a:fld id="{BAA2FC65-A537-49F0-A561-C4672F9859FB}" type="slidenum">
              <a:rPr lang="en-US" smtClean="0"/>
              <a:pPr/>
              <a:t>‹#›</a:t>
            </a:fld>
            <a:endParaRPr lang="en-US" dirty="0"/>
          </a:p>
        </p:txBody>
      </p:sp>
      <p:sp>
        <p:nvSpPr>
          <p:cNvPr id="4" name="Rectangle 12"/>
          <p:cNvSpPr>
            <a:spLocks noGrp="1"/>
          </p:cNvSpPr>
          <p:nvPr>
            <p:ph type="ftr" sz="quarter" idx="12"/>
          </p:nvPr>
        </p:nvSpPr>
        <p:spPr/>
        <p:txBody>
          <a:bodyPr rtlCol="0"/>
          <a:lstStyle>
            <a:extLst/>
          </a:lstStyle>
          <a:p>
            <a:endParaRPr lang="en-US" dirty="0"/>
          </a:p>
        </p:txBody>
      </p:sp>
      <p:sp>
        <p:nvSpPr>
          <p:cNvPr id="28" name="Rectangle 14"/>
          <p:cNvSpPr>
            <a:spLocks noGrp="1"/>
          </p:cNvSpPr>
          <p:nvPr>
            <p:ph type="title"/>
          </p:nvPr>
        </p:nvSpPr>
        <p:spPr/>
        <p:txBody>
          <a:bodyPr rtlCol="0" anchor="b"/>
          <a:lstStyle>
            <a:extLst/>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9" name="Rectangle 3"/>
          <p:cNvSpPr>
            <a:spLocks noGrp="1"/>
          </p:cNvSpPr>
          <p:nvPr>
            <p:ph type="dt" sz="half" idx="10"/>
          </p:nvPr>
        </p:nvSpPr>
        <p:spPr/>
        <p:txBody>
          <a:bodyPr rtlCol="0"/>
          <a:lstStyle>
            <a:extLst/>
          </a:lstStyle>
          <a:p>
            <a:endParaRPr lang="en-US" dirty="0"/>
          </a:p>
        </p:txBody>
      </p:sp>
      <p:sp>
        <p:nvSpPr>
          <p:cNvPr id="26" name="Rectangle 4"/>
          <p:cNvSpPr>
            <a:spLocks noGrp="1"/>
          </p:cNvSpPr>
          <p:nvPr>
            <p:ph type="ftr" sz="quarter" idx="11"/>
          </p:nvPr>
        </p:nvSpPr>
        <p:spPr/>
        <p:txBody>
          <a:bodyPr rtlCol="0"/>
          <a:lstStyle>
            <a:extLst/>
          </a:lstStyle>
          <a:p>
            <a:endParaRPr lang="en-US" dirty="0"/>
          </a:p>
        </p:txBody>
      </p:sp>
      <p:sp>
        <p:nvSpPr>
          <p:cNvPr id="12" name="Rectangle 5"/>
          <p:cNvSpPr>
            <a:spLocks noGrp="1"/>
          </p:cNvSpPr>
          <p:nvPr>
            <p:ph type="sldNum" sz="quarter" idx="12"/>
          </p:nvPr>
        </p:nvSpPr>
        <p:spPr/>
        <p:txBody>
          <a:bodyPr rtlCol="0"/>
          <a:lstStyle>
            <a:extLst/>
          </a:lstStyle>
          <a:p>
            <a:fld id="{BAA2FC65-A537-49F0-A561-C4672F9859FB}" type="slidenum">
              <a:rPr lang="en-US" smtClean="0"/>
              <a:pPr/>
              <a:t>‹#›</a:t>
            </a:fld>
            <a:endParaRPr lang="en-US" dirty="0"/>
          </a:p>
        </p:txBody>
      </p:sp>
      <p:sp>
        <p:nvSpPr>
          <p:cNvPr id="27" name="Rectangle 6"/>
          <p:cNvSpPr>
            <a:spLocks noGrp="1"/>
          </p:cNvSpPr>
          <p:nvPr>
            <p:ph type="title" hasCustomPrompt="1"/>
          </p:nvPr>
        </p:nvSpPr>
        <p:spPr>
          <a:xfrm>
            <a:off x="228600" y="1676400"/>
            <a:ext cx="8229600" cy="1143000"/>
          </a:xfrm>
        </p:spPr>
        <p:txBody>
          <a:bodyPr rtlCol="0" anchor="ctr">
            <a:normAutofit/>
          </a:bodyPr>
          <a:lstStyle>
            <a:lvl1pPr>
              <a:defRPr kumimoji="0" sz="4800" b="1" i="0" u="none" strike="noStrike" kern="0" cap="none" spc="0" normalizeH="0" baseline="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Trebuchet MS"/>
                <a:ea typeface="+mj-ea"/>
                <a:cs typeface="+mj-cs"/>
              </a:defRPr>
            </a:lvl1pPr>
            <a:extLst/>
          </a:lstStyle>
          <a:p>
            <a:r>
              <a:rPr lang="en-US" dirty="0" smtClean="0"/>
              <a:t>Click to add section title</a:t>
            </a:r>
            <a:endParaRPr lang="en-US" dirty="0"/>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imple Question &amp; Answer">
    <p:spTree>
      <p:nvGrpSpPr>
        <p:cNvPr id="1" name=""/>
        <p:cNvGrpSpPr/>
        <p:nvPr/>
      </p:nvGrpSpPr>
      <p:grpSpPr>
        <a:xfrm>
          <a:off x="0" y="0"/>
          <a:ext cx="0" cy="0"/>
          <a:chOff x="0" y="0"/>
          <a:chExt cx="0" cy="0"/>
        </a:xfrm>
      </p:grpSpPr>
      <p:sp>
        <p:nvSpPr>
          <p:cNvPr id="25" name="Rectangle 3"/>
          <p:cNvSpPr>
            <a:spLocks noGrp="1"/>
          </p:cNvSpPr>
          <p:nvPr>
            <p:ph type="dt" sz="half" idx="10"/>
          </p:nvPr>
        </p:nvSpPr>
        <p:spPr/>
        <p:txBody>
          <a:bodyPr vert="horz"/>
          <a:lstStyle>
            <a:lvl1pPr algn="r">
              <a:defRPr/>
            </a:lvl1pPr>
            <a:extLst/>
          </a:lstStyle>
          <a:p>
            <a:endParaRPr lang="en-US" dirty="0"/>
          </a:p>
        </p:txBody>
      </p:sp>
      <p:sp>
        <p:nvSpPr>
          <p:cNvPr id="22" name="Rectangle 4"/>
          <p:cNvSpPr>
            <a:spLocks noGrp="1"/>
          </p:cNvSpPr>
          <p:nvPr>
            <p:ph type="ftr" sz="quarter" idx="11"/>
          </p:nvPr>
        </p:nvSpPr>
        <p:spPr/>
        <p:txBody>
          <a:bodyPr vert="horz"/>
          <a:lstStyle>
            <a:extLst/>
          </a:lstStyle>
          <a:p>
            <a:endParaRPr lang="en-US" dirty="0"/>
          </a:p>
        </p:txBody>
      </p:sp>
      <p:sp>
        <p:nvSpPr>
          <p:cNvPr id="31" name="Rectangle 5"/>
          <p:cNvSpPr>
            <a:spLocks noGrp="1"/>
          </p:cNvSpPr>
          <p:nvPr>
            <p:ph type="sldNum" sz="quarter" idx="12"/>
          </p:nvPr>
        </p:nvSpPr>
        <p:spPr/>
        <p:txBody>
          <a:bodyPr vert="horz"/>
          <a:lstStyle>
            <a:extLst/>
          </a:lstStyle>
          <a:p>
            <a:fld id="{BAA2FC65-A537-49F0-A561-C4672F9859FB}" type="slidenum">
              <a:rPr lang="en-US" smtClean="0"/>
              <a:pPr/>
              <a:t>‹#›</a:t>
            </a:fld>
            <a:endParaRPr lang="en-US" dirty="0"/>
          </a:p>
        </p:txBody>
      </p:sp>
      <p:sp>
        <p:nvSpPr>
          <p:cNvPr id="4" name="Rectangle 8"/>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13" name="Rectangle 13"/>
          <p:cNvSpPr>
            <a:spLocks noGrp="1"/>
          </p:cNvSpPr>
          <p:nvPr>
            <p:ph type="body" sz="quarter" idx="14" hasCustomPrompt="1"/>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lang="en-US" dirty="0" smtClean="0"/>
              <a:t>Click to add answer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4"/>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1000"/>
                                        <p:tgtEl>
                                          <p:spTgt spid="13">
                                            <p:txEl>
                                              <p:pRg st="0" end="0"/>
                                            </p:txEl>
                                          </p:spTgt>
                                        </p:tgtEl>
                                      </p:cBhvr>
                                    </p:animEffect>
                                    <p:anim calcmode="lin" valueType="num">
                                      <p:cBhvr>
                                        <p:cTn id="11" dur="10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ppt_w</p:attrName>
                        </p:attrNameLst>
                      </p:cBhvr>
                      <p:tavLst>
                        <p:tav tm="0" fmla="#ppt_w*sin(2.5*pi*$)">
                          <p:val>
                            <p:fltVal val="0"/>
                          </p:val>
                        </p:tav>
                        <p:tav tm="100000">
                          <p:val>
                            <p:fltVal val="1"/>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etailed Question &amp; Answer">
    <p:spTree>
      <p:nvGrpSpPr>
        <p:cNvPr id="1" name=""/>
        <p:cNvGrpSpPr/>
        <p:nvPr/>
      </p:nvGrpSpPr>
      <p:grpSpPr>
        <a:xfrm>
          <a:off x="0" y="0"/>
          <a:ext cx="0" cy="0"/>
          <a:chOff x="0" y="0"/>
          <a:chExt cx="0" cy="0"/>
        </a:xfrm>
      </p:grpSpPr>
      <p:sp>
        <p:nvSpPr>
          <p:cNvPr id="27" name="Rectangle 3"/>
          <p:cNvSpPr>
            <a:spLocks noGrp="1"/>
          </p:cNvSpPr>
          <p:nvPr>
            <p:ph type="dt" sz="half" idx="10"/>
          </p:nvPr>
        </p:nvSpPr>
        <p:spPr/>
        <p:txBody>
          <a:bodyPr vert="horz"/>
          <a:lstStyle>
            <a:lvl1pPr algn="r">
              <a:defRPr/>
            </a:lvl1pPr>
            <a:extLst/>
          </a:lstStyle>
          <a:p>
            <a:endParaRPr lang="en-US" dirty="0"/>
          </a:p>
        </p:txBody>
      </p:sp>
      <p:sp>
        <p:nvSpPr>
          <p:cNvPr id="28" name="Rectangle 4"/>
          <p:cNvSpPr>
            <a:spLocks noGrp="1"/>
          </p:cNvSpPr>
          <p:nvPr>
            <p:ph type="ftr" sz="quarter" idx="11"/>
          </p:nvPr>
        </p:nvSpPr>
        <p:spPr/>
        <p:txBody>
          <a:bodyPr vert="horz"/>
          <a:lstStyle>
            <a:extLst/>
          </a:lstStyle>
          <a:p>
            <a:endParaRPr lang="en-US" dirty="0"/>
          </a:p>
        </p:txBody>
      </p:sp>
      <p:sp>
        <p:nvSpPr>
          <p:cNvPr id="10" name="Rectangle 5"/>
          <p:cNvSpPr>
            <a:spLocks noGrp="1"/>
          </p:cNvSpPr>
          <p:nvPr>
            <p:ph type="sldNum" sz="quarter" idx="12"/>
          </p:nvPr>
        </p:nvSpPr>
        <p:spPr/>
        <p:txBody>
          <a:bodyPr vert="horz"/>
          <a:lstStyle>
            <a:extLst/>
          </a:lstStyle>
          <a:p>
            <a:fld id="{BAA2FC65-A537-49F0-A561-C4672F9859FB}" type="slidenum">
              <a:rPr lang="en-US" smtClean="0"/>
              <a:pPr/>
              <a:t>‹#›</a:t>
            </a:fld>
            <a:endParaRPr lang="en-US" dirty="0"/>
          </a:p>
        </p:txBody>
      </p:sp>
      <p:sp>
        <p:nvSpPr>
          <p:cNvPr id="31" name="Rectangle 8"/>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25" name="Rectangle 13"/>
          <p:cNvSpPr>
            <a:spLocks noGrp="1"/>
          </p:cNvSpPr>
          <p:nvPr>
            <p:ph type="body" sz="quarter" idx="14" hasCustomPrompt="1"/>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lang="en-US" dirty="0" smtClean="0"/>
              <a:t>Click to add answer</a:t>
            </a:r>
            <a:endParaRPr lang="en-US" dirty="0"/>
          </a:p>
        </p:txBody>
      </p:sp>
      <p:sp>
        <p:nvSpPr>
          <p:cNvPr id="22" name="Rectangle 9"/>
          <p:cNvSpPr>
            <a:spLocks noGrp="1"/>
          </p:cNvSpPr>
          <p:nvPr>
            <p:ph type="body" sz="quarter" idx="15" hasCustomPrompt="1"/>
          </p:nvPr>
        </p:nvSpPr>
        <p:spPr>
          <a:xfrm>
            <a:off x="1828800" y="3124200"/>
            <a:ext cx="5105400" cy="1981200"/>
          </a:xfrm>
        </p:spPr>
        <p:txBody>
          <a:bodyPr vert="horz"/>
          <a:lstStyle>
            <a:lvl1pPr algn="ctr">
              <a:buFontTx/>
              <a:buNone/>
              <a:defRPr i="1" baseline="0"/>
            </a:lvl1pPr>
            <a:extLst/>
          </a:lstStyle>
          <a:p>
            <a:pPr lvl="0"/>
            <a:r>
              <a:rPr lang="en-US" dirty="0" smtClean="0"/>
              <a:t>Click to add detail to the answer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1"/>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1000"/>
                                        <p:tgtEl>
                                          <p:spTgt spid="25">
                                            <p:txEl>
                                              <p:pRg st="0" end="0"/>
                                            </p:txEl>
                                          </p:spTgt>
                                        </p:tgtEl>
                                      </p:cBhvr>
                                    </p:animEffect>
                                    <p:anim calcmode="lin" valueType="num">
                                      <p:cBhvr>
                                        <p:cTn id="11" dur="10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fade">
                                      <p:cBhvr>
                                        <p:cTn id="16"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anim calcmode="lin" valueType="num">
                      <p:cBhvr>
                        <p:cTn dur="1000" fill="hold"/>
                        <p:tgtEl>
                          <p:spTgt spid="25"/>
                        </p:tgtEl>
                        <p:attrNameLst>
                          <p:attrName>ppt_w</p:attrName>
                        </p:attrNameLst>
                      </p:cBhvr>
                      <p:tavLst>
                        <p:tav tm="0" fmla="#ppt_w*sin(2.5*pi*$)">
                          <p:val>
                            <p:fltVal val="0"/>
                          </p:val>
                        </p:tav>
                        <p:tav tm="100000">
                          <p:val>
                            <p:fltVal val="1"/>
                          </p:val>
                        </p:tav>
                      </p:tavLst>
                    </p:anim>
                    <p:anim calcmode="lin" valueType="num">
                      <p:cBhvr>
                        <p:cTn dur="1000" fill="hold"/>
                        <p:tgtEl>
                          <p:spTgt spid="25"/>
                        </p:tgtEl>
                        <p:attrNameLst>
                          <p:attrName>ppt_h</p:attrName>
                        </p:attrNameLst>
                      </p:cBhvr>
                      <p:tavLst>
                        <p:tav tm="0">
                          <p:val>
                            <p:strVal val="#ppt_h"/>
                          </p:val>
                        </p:tav>
                        <p:tav tm="100000">
                          <p:val>
                            <p:strVal val="#ppt_h"/>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Question (Answer: True)">
    <p:spTree>
      <p:nvGrpSpPr>
        <p:cNvPr id="1" name=""/>
        <p:cNvGrpSpPr/>
        <p:nvPr/>
      </p:nvGrpSpPr>
      <p:grpSpPr>
        <a:xfrm>
          <a:off x="0" y="0"/>
          <a:ext cx="0" cy="0"/>
          <a:chOff x="0" y="0"/>
          <a:chExt cx="0" cy="0"/>
        </a:xfrm>
      </p:grpSpPr>
      <p:sp>
        <p:nvSpPr>
          <p:cNvPr id="22" name="Rectangle 3"/>
          <p:cNvSpPr>
            <a:spLocks noGrp="1"/>
          </p:cNvSpPr>
          <p:nvPr>
            <p:ph type="dt" sz="half" idx="10"/>
          </p:nvPr>
        </p:nvSpPr>
        <p:spPr/>
        <p:txBody>
          <a:bodyPr vert="horz"/>
          <a:lstStyle>
            <a:lvl1pPr algn="r">
              <a:defRPr/>
            </a:lvl1pPr>
            <a:extLst/>
          </a:lstStyle>
          <a:p>
            <a:endParaRPr lang="en-US" dirty="0"/>
          </a:p>
        </p:txBody>
      </p:sp>
      <p:sp>
        <p:nvSpPr>
          <p:cNvPr id="11" name="Rectangle 4"/>
          <p:cNvSpPr>
            <a:spLocks noGrp="1"/>
          </p:cNvSpPr>
          <p:nvPr>
            <p:ph type="ftr" sz="quarter" idx="11"/>
          </p:nvPr>
        </p:nvSpPr>
        <p:spPr/>
        <p:txBody>
          <a:bodyPr vert="horz"/>
          <a:lstStyle>
            <a:extLst/>
          </a:lstStyle>
          <a:p>
            <a:endParaRPr lang="en-US" dirty="0"/>
          </a:p>
        </p:txBody>
      </p:sp>
      <p:sp>
        <p:nvSpPr>
          <p:cNvPr id="10" name="Rectangle 5"/>
          <p:cNvSpPr>
            <a:spLocks noGrp="1"/>
          </p:cNvSpPr>
          <p:nvPr>
            <p:ph type="sldNum" sz="quarter" idx="12"/>
          </p:nvPr>
        </p:nvSpPr>
        <p:spPr/>
        <p:txBody>
          <a:bodyPr vert="horz"/>
          <a:lstStyle>
            <a:extLst/>
          </a:lstStyle>
          <a:p>
            <a:fld id="{BAA2FC65-A537-49F0-A561-C4672F9859FB}" type="slidenum">
              <a:rPr lang="en-US" smtClean="0"/>
              <a:pPr/>
              <a:t>‹#›</a:t>
            </a:fld>
            <a:endParaRPr lang="en-US" dirty="0"/>
          </a:p>
        </p:txBody>
      </p:sp>
      <p:sp>
        <p:nvSpPr>
          <p:cNvPr id="27" name="Question"/>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8" name="Answer Base"/>
          <p:cNvSpPr txBox="1"/>
          <p:nvPr/>
        </p:nvSpPr>
        <p:spPr>
          <a:xfrm>
            <a:off x="182880" y="1676400"/>
            <a:ext cx="8321040" cy="1828800"/>
          </a:xfrm>
          <a:prstGeom prst="rect">
            <a:avLst/>
          </a:prstGeom>
          <a:noFill/>
        </p:spPr>
        <p:txBody>
          <a:bodyPr wrap="square">
            <a:noAutofit/>
          </a:bodyPr>
          <a:lstStyle>
            <a:extLst/>
          </a:lstStyle>
          <a:p>
            <a:pPr marL="0" indent="0" algn="ctr" rtl="0" latinLnBrk="0">
              <a:spcBef>
                <a:spcPct val="20000"/>
              </a:spcBef>
              <a:buNone/>
            </a:pPr>
            <a:r>
              <a:rPr lang="en-US" sz="7200" dirty="0" smtClean="0">
                <a:solidFill>
                  <a:schemeClr val="tx1">
                    <a:alpha val="40000"/>
                  </a:schemeClr>
                </a:solidFill>
              </a:rPr>
              <a:t>TRUE</a:t>
            </a:r>
            <a:r>
              <a:rPr lang="en-US" sz="7200" baseline="0" dirty="0" smtClean="0">
                <a:solidFill>
                  <a:schemeClr val="tx1">
                    <a:alpha val="40000"/>
                  </a:schemeClr>
                </a:solidFill>
              </a:rPr>
              <a:t> </a:t>
            </a:r>
            <a:r>
              <a:rPr lang="en-US" sz="7200" dirty="0" smtClean="0">
                <a:solidFill>
                  <a:schemeClr val="tx1">
                    <a:alpha val="40000"/>
                  </a:schemeClr>
                </a:solidFill>
              </a:rPr>
              <a:t>or FALSE?</a:t>
            </a:r>
            <a:endParaRPr lang="en-US" sz="7200" dirty="0">
              <a:solidFill>
                <a:schemeClr val="tx1">
                  <a:alpha val="40000"/>
                </a:schemeClr>
              </a:solidFill>
            </a:endParaRPr>
          </a:p>
        </p:txBody>
      </p:sp>
      <p:sp>
        <p:nvSpPr>
          <p:cNvPr id="7" name="Answer"/>
          <p:cNvSpPr/>
          <p:nvPr/>
        </p:nvSpPr>
        <p:spPr>
          <a:xfrm>
            <a:off x="182880" y="1676400"/>
            <a:ext cx="8321040" cy="1200329"/>
          </a:xfrm>
          <a:prstGeom prst="rect">
            <a:avLst/>
          </a:prstGeom>
        </p:spPr>
        <p:txBody>
          <a:bodyPr wrap="square">
            <a:spAutoFit/>
          </a:bodyPr>
          <a:lstStyle>
            <a:extLst/>
          </a:lstStyle>
          <a:p>
            <a:pPr indent="0" algn="ctr" latinLnBrk="0">
              <a:spcBef>
                <a:spcPct val="20000"/>
              </a:spcBef>
              <a:buNone/>
            </a:pPr>
            <a:r>
              <a:rPr lang="en-US" sz="7200" dirty="0" smtClean="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TRUE </a:t>
            </a:r>
            <a:r>
              <a:rPr lang="en-US" sz="7200" dirty="0" smtClean="0">
                <a:solidFill>
                  <a:prstClr val="white">
                    <a:alpha val="40000"/>
                  </a:prstClr>
                </a:solidFill>
                <a:ea typeface="+mn-ea"/>
                <a:cs typeface="+mn-cs"/>
              </a:rPr>
              <a:t>or FALSE?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8"/>
                                        </p:tgtEl>
                                      </p:cBhvr>
                                    </p:animEffect>
                                    <p:set>
                                      <p:cBhvr>
                                        <p:cTn id="7" dur="1" fill="hold">
                                          <p:stCondLst>
                                            <p:cond delay="2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rue or False Question (Answer: False)">
    <p:spTree>
      <p:nvGrpSpPr>
        <p:cNvPr id="1" name=""/>
        <p:cNvGrpSpPr/>
        <p:nvPr/>
      </p:nvGrpSpPr>
      <p:grpSpPr>
        <a:xfrm>
          <a:off x="0" y="0"/>
          <a:ext cx="0" cy="0"/>
          <a:chOff x="0" y="0"/>
          <a:chExt cx="0" cy="0"/>
        </a:xfrm>
      </p:grpSpPr>
      <p:sp>
        <p:nvSpPr>
          <p:cNvPr id="31" name="Rectangle 3"/>
          <p:cNvSpPr>
            <a:spLocks noGrp="1"/>
          </p:cNvSpPr>
          <p:nvPr>
            <p:ph type="dt" sz="half" idx="10"/>
          </p:nvPr>
        </p:nvSpPr>
        <p:spPr/>
        <p:txBody>
          <a:bodyPr vert="horz"/>
          <a:lstStyle>
            <a:lvl1pPr algn="r">
              <a:defRPr/>
            </a:lvl1pPr>
            <a:extLst/>
          </a:lstStyle>
          <a:p>
            <a:endParaRPr lang="en-US" dirty="0"/>
          </a:p>
        </p:txBody>
      </p:sp>
      <p:sp>
        <p:nvSpPr>
          <p:cNvPr id="2" name="Rectangle 4"/>
          <p:cNvSpPr>
            <a:spLocks noGrp="1"/>
          </p:cNvSpPr>
          <p:nvPr>
            <p:ph type="ftr" sz="quarter" idx="11"/>
          </p:nvPr>
        </p:nvSpPr>
        <p:spPr/>
        <p:txBody>
          <a:bodyPr vert="horz"/>
          <a:lstStyle>
            <a:extLst/>
          </a:lstStyle>
          <a:p>
            <a:endParaRPr lang="en-US" dirty="0"/>
          </a:p>
        </p:txBody>
      </p:sp>
      <p:sp>
        <p:nvSpPr>
          <p:cNvPr id="28" name="Rectangle 5"/>
          <p:cNvSpPr>
            <a:spLocks noGrp="1"/>
          </p:cNvSpPr>
          <p:nvPr>
            <p:ph type="sldNum" sz="quarter" idx="12"/>
          </p:nvPr>
        </p:nvSpPr>
        <p:spPr/>
        <p:txBody>
          <a:bodyPr vert="horz"/>
          <a:lstStyle>
            <a:extLst/>
          </a:lstStyle>
          <a:p>
            <a:fld id="{BAA2FC65-A537-49F0-A561-C4672F9859FB}" type="slidenum">
              <a:rPr lang="en-US" smtClean="0"/>
              <a:pPr/>
              <a:t>‹#›</a:t>
            </a:fld>
            <a:endParaRPr lang="en-US" dirty="0"/>
          </a:p>
        </p:txBody>
      </p:sp>
      <p:sp>
        <p:nvSpPr>
          <p:cNvPr id="6" name="Question"/>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29" name="Answer Base"/>
          <p:cNvSpPr txBox="1"/>
          <p:nvPr/>
        </p:nvSpPr>
        <p:spPr>
          <a:xfrm>
            <a:off x="228600" y="1600200"/>
            <a:ext cx="8229600" cy="1293926"/>
          </a:xfrm>
          <a:prstGeom prst="rect">
            <a:avLst/>
          </a:prstGeom>
          <a:noFill/>
        </p:spPr>
        <p:txBody>
          <a:bodyPr wrap="square">
            <a:noAutofit/>
          </a:bodyPr>
          <a:lstStyle>
            <a:extLst/>
          </a:lstStyle>
          <a:p>
            <a:pPr marL="0" indent="0" algn="ctr" rtl="0" latinLnBrk="0">
              <a:spcBef>
                <a:spcPct val="20000"/>
              </a:spcBef>
              <a:buNone/>
            </a:pPr>
            <a:r>
              <a:rPr lang="en-US" sz="7200" dirty="0" smtClean="0">
                <a:solidFill>
                  <a:schemeClr val="tx1">
                    <a:alpha val="40000"/>
                  </a:schemeClr>
                </a:solidFill>
              </a:rPr>
              <a:t>TRUE</a:t>
            </a:r>
            <a:r>
              <a:rPr lang="en-US" sz="7200" baseline="0" dirty="0" smtClean="0">
                <a:solidFill>
                  <a:schemeClr val="tx1">
                    <a:alpha val="40000"/>
                  </a:schemeClr>
                </a:solidFill>
              </a:rPr>
              <a:t> </a:t>
            </a:r>
            <a:r>
              <a:rPr lang="en-US" sz="7200" dirty="0" smtClean="0">
                <a:solidFill>
                  <a:schemeClr val="tx1">
                    <a:alpha val="40000"/>
                  </a:schemeClr>
                </a:solidFill>
              </a:rPr>
              <a:t>or FALSE?</a:t>
            </a:r>
            <a:endParaRPr lang="en-US" sz="7200" dirty="0">
              <a:solidFill>
                <a:schemeClr val="tx1">
                  <a:alpha val="40000"/>
                </a:schemeClr>
              </a:solidFill>
            </a:endParaRPr>
          </a:p>
        </p:txBody>
      </p:sp>
      <p:sp>
        <p:nvSpPr>
          <p:cNvPr id="7" name="Answer"/>
          <p:cNvSpPr/>
          <p:nvPr/>
        </p:nvSpPr>
        <p:spPr>
          <a:xfrm>
            <a:off x="228600" y="1600200"/>
            <a:ext cx="8229600" cy="1200329"/>
          </a:xfrm>
          <a:prstGeom prst="rect">
            <a:avLst/>
          </a:prstGeom>
        </p:spPr>
        <p:txBody>
          <a:bodyPr wrap="square">
            <a:spAutoFit/>
          </a:bodyPr>
          <a:lstStyle>
            <a:extLst/>
          </a:lstStyle>
          <a:p>
            <a:pPr algn="ctr"/>
            <a:r>
              <a:rPr lang="en-US" sz="7200" dirty="0" smtClean="0">
                <a:solidFill>
                  <a:prstClr val="white">
                    <a:alpha val="40000"/>
                  </a:prstClr>
                </a:solidFill>
                <a:ea typeface="+mn-ea"/>
                <a:cs typeface="+mn-cs"/>
              </a:rPr>
              <a:t>TRUE or </a:t>
            </a:r>
            <a:r>
              <a:rPr lang="en-US" sz="7200" dirty="0" smtClean="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FALSE</a:t>
            </a:r>
            <a:r>
              <a:rPr lang="en-US" sz="7200" dirty="0" smtClean="0">
                <a:solidFill>
                  <a:prstClr val="white">
                    <a:alpha val="40000"/>
                  </a:prstClr>
                </a:solidFill>
                <a:ea typeface="+mn-ea"/>
                <a:cs typeface="+mn-cs"/>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Multiple Choice">
    <p:spTree>
      <p:nvGrpSpPr>
        <p:cNvPr id="1" name=""/>
        <p:cNvGrpSpPr/>
        <p:nvPr/>
      </p:nvGrpSpPr>
      <p:grpSpPr>
        <a:xfrm>
          <a:off x="0" y="0"/>
          <a:ext cx="0" cy="0"/>
          <a:chOff x="0" y="0"/>
          <a:chExt cx="0" cy="0"/>
        </a:xfrm>
      </p:grpSpPr>
      <p:sp>
        <p:nvSpPr>
          <p:cNvPr id="11" name="Rectangle 2"/>
          <p:cNvSpPr>
            <a:spLocks noGrp="1"/>
          </p:cNvSpPr>
          <p:nvPr>
            <p:ph type="title" hasCustomPrompt="1"/>
          </p:nvPr>
        </p:nvSpPr>
        <p:spPr>
          <a:xfrm>
            <a:off x="685800" y="228600"/>
            <a:ext cx="7696200" cy="1371600"/>
          </a:xfrm>
        </p:spPr>
        <p:txBody>
          <a:bodyPr vert="horz"/>
          <a:lstStyle>
            <a:lvl1pPr algn="l">
              <a:defRPr i="1" baseline="0"/>
            </a:lvl1pPr>
            <a:extLst/>
          </a:lstStyle>
          <a:p>
            <a:r>
              <a:rPr lang="en-US" dirty="0" smtClean="0"/>
              <a:t>Click to add question</a:t>
            </a:r>
            <a:endParaRPr lang="en-US" dirty="0"/>
          </a:p>
        </p:txBody>
      </p:sp>
      <p:sp>
        <p:nvSpPr>
          <p:cNvPr id="31" name="Rectangle 3"/>
          <p:cNvSpPr>
            <a:spLocks noGrp="1"/>
          </p:cNvSpPr>
          <p:nvPr>
            <p:ph type="dt" sz="half" idx="10"/>
          </p:nvPr>
        </p:nvSpPr>
        <p:spPr/>
        <p:txBody>
          <a:bodyPr vert="horz"/>
          <a:lstStyle>
            <a:lvl1pPr algn="r">
              <a:defRPr/>
            </a:lvl1pPr>
            <a:extLst/>
          </a:lstStyle>
          <a:p>
            <a:endParaRPr lang="en-US" dirty="0"/>
          </a:p>
        </p:txBody>
      </p:sp>
      <p:sp>
        <p:nvSpPr>
          <p:cNvPr id="26" name="Rectangle 4"/>
          <p:cNvSpPr>
            <a:spLocks noGrp="1"/>
          </p:cNvSpPr>
          <p:nvPr>
            <p:ph type="ftr" sz="quarter" idx="11"/>
          </p:nvPr>
        </p:nvSpPr>
        <p:spPr/>
        <p:txBody>
          <a:bodyPr vert="horz"/>
          <a:lstStyle>
            <a:extLst/>
          </a:lstStyle>
          <a:p>
            <a:endParaRPr lang="en-US" dirty="0"/>
          </a:p>
        </p:txBody>
      </p:sp>
      <p:sp>
        <p:nvSpPr>
          <p:cNvPr id="9" name="Rectangle 5"/>
          <p:cNvSpPr>
            <a:spLocks noGrp="1"/>
          </p:cNvSpPr>
          <p:nvPr>
            <p:ph type="sldNum" sz="quarter" idx="12"/>
          </p:nvPr>
        </p:nvSpPr>
        <p:spPr/>
        <p:txBody>
          <a:bodyPr vert="horz"/>
          <a:lstStyle>
            <a:extLst/>
          </a:lstStyle>
          <a:p>
            <a:fld id="{BAA2FC65-A537-49F0-A561-C4672F9859FB}" type="slidenum">
              <a:rPr lang="en-US" smtClean="0"/>
              <a:pPr/>
              <a:t>‹#›</a:t>
            </a:fld>
            <a:endParaRPr lang="en-US" dirty="0"/>
          </a:p>
        </p:txBody>
      </p:sp>
      <p:sp>
        <p:nvSpPr>
          <p:cNvPr id="10" name="Rectangle 10"/>
          <p:cNvSpPr txBox="1"/>
          <p:nvPr/>
        </p:nvSpPr>
        <p:spPr>
          <a:xfrm>
            <a:off x="457200" y="2057400"/>
            <a:ext cx="685800" cy="492443"/>
          </a:xfrm>
          <a:prstGeom prst="rect">
            <a:avLst/>
          </a:prstGeom>
          <a:noFill/>
        </p:spPr>
        <p:txBody>
          <a:bodyPr wrap="square" tIns="91440" bIns="91440" rtlCol="0">
            <a:spAutoFit/>
          </a:bodyPr>
          <a:lstStyle>
            <a:extLst/>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A.</a:t>
            </a:r>
          </a:p>
        </p:txBody>
      </p:sp>
      <p:sp>
        <p:nvSpPr>
          <p:cNvPr id="15" name="Rectangle 13"/>
          <p:cNvSpPr>
            <a:spLocks noGrp="1"/>
          </p:cNvSpPr>
          <p:nvPr>
            <p:ph type="body" sz="quarter" idx="17" hasCustomPrompt="1"/>
          </p:nvPr>
        </p:nvSpPr>
        <p:spPr>
          <a:xfrm>
            <a:off x="1143000" y="4800600"/>
            <a:ext cx="7086600" cy="457200"/>
          </a:xfrm>
        </p:spPr>
        <p:txBody>
          <a:bodyPr rtlCol="0" anchor="ctr"/>
          <a:lstStyle>
            <a:lvl1pPr marL="0" indent="0">
              <a:buFontTx/>
              <a:buNone/>
              <a:defRPr i="0" baseline="0"/>
            </a:lvl1pPr>
            <a:extLst/>
          </a:lstStyle>
          <a:p>
            <a:pPr lvl="0"/>
            <a:r>
              <a:rPr lang="en-US" dirty="0" smtClean="0"/>
              <a:t>Click to add an incorrect answer</a:t>
            </a:r>
            <a:endParaRPr lang="en-US" dirty="0"/>
          </a:p>
        </p:txBody>
      </p:sp>
      <p:sp>
        <p:nvSpPr>
          <p:cNvPr id="16" name="Rectangle 13"/>
          <p:cNvSpPr>
            <a:spLocks noGrp="1"/>
          </p:cNvSpPr>
          <p:nvPr>
            <p:ph type="body" sz="quarter" idx="18" hasCustomPrompt="1"/>
          </p:nvPr>
        </p:nvSpPr>
        <p:spPr>
          <a:xfrm>
            <a:off x="1143000" y="4114800"/>
            <a:ext cx="7086600" cy="457200"/>
          </a:xfrm>
        </p:spPr>
        <p:txBody>
          <a:bodyPr rtlCol="0" anchor="ctr"/>
          <a:lstStyle>
            <a:lvl1pPr marL="0" indent="0">
              <a:buFontTx/>
              <a:buNone/>
              <a:defRPr i="0" baseline="0"/>
            </a:lvl1pPr>
            <a:extLst/>
          </a:lstStyle>
          <a:p>
            <a:pPr lvl="0"/>
            <a:r>
              <a:rPr lang="en-US" dirty="0" smtClean="0"/>
              <a:t>Click to add an incorrect answer</a:t>
            </a:r>
            <a:endParaRPr lang="en-US" dirty="0"/>
          </a:p>
        </p:txBody>
      </p:sp>
      <p:sp>
        <p:nvSpPr>
          <p:cNvPr id="17" name="Rectangle 13"/>
          <p:cNvSpPr>
            <a:spLocks noGrp="1"/>
          </p:cNvSpPr>
          <p:nvPr>
            <p:ph type="body" sz="quarter" idx="19" hasCustomPrompt="1"/>
          </p:nvPr>
        </p:nvSpPr>
        <p:spPr>
          <a:xfrm>
            <a:off x="1143000" y="3429000"/>
            <a:ext cx="7086600" cy="457200"/>
          </a:xfrm>
        </p:spPr>
        <p:txBody>
          <a:bodyPr rtlCol="0" anchor="ctr"/>
          <a:lstStyle>
            <a:lvl1pPr marL="0" indent="0">
              <a:buFontTx/>
              <a:buNone/>
              <a:defRPr i="0" baseline="0"/>
            </a:lvl1pPr>
            <a:extLst/>
          </a:lstStyle>
          <a:p>
            <a:pPr lvl="0"/>
            <a:r>
              <a:rPr lang="en-US" dirty="0" smtClean="0"/>
              <a:t>Click to add an incorrect answer</a:t>
            </a:r>
            <a:endParaRPr lang="en-US" dirty="0"/>
          </a:p>
        </p:txBody>
      </p:sp>
      <p:sp>
        <p:nvSpPr>
          <p:cNvPr id="18" name="Rectangle 13"/>
          <p:cNvSpPr>
            <a:spLocks noGrp="1"/>
          </p:cNvSpPr>
          <p:nvPr>
            <p:ph type="body" sz="quarter" idx="20" hasCustomPrompt="1"/>
          </p:nvPr>
        </p:nvSpPr>
        <p:spPr>
          <a:xfrm>
            <a:off x="1143000" y="2743200"/>
            <a:ext cx="7086600" cy="457200"/>
          </a:xfrm>
        </p:spPr>
        <p:txBody>
          <a:bodyPr rtlCol="0" anchor="ctr"/>
          <a:lstStyle>
            <a:lvl1pPr marL="0" indent="0">
              <a:buFontTx/>
              <a:buNone/>
              <a:defRPr i="0" baseline="0"/>
            </a:lvl1pPr>
            <a:extLst/>
          </a:lstStyle>
          <a:p>
            <a:pPr lvl="0"/>
            <a:r>
              <a:rPr lang="en-US" dirty="0" smtClean="0"/>
              <a:t>Click to add an incorrect answer</a:t>
            </a:r>
            <a:endParaRPr lang="en-US" dirty="0"/>
          </a:p>
        </p:txBody>
      </p:sp>
      <p:sp>
        <p:nvSpPr>
          <p:cNvPr id="19" name="Rectangle 13"/>
          <p:cNvSpPr>
            <a:spLocks noGrp="1"/>
          </p:cNvSpPr>
          <p:nvPr>
            <p:ph type="body" sz="quarter" idx="21" hasCustomPrompt="1"/>
          </p:nvPr>
        </p:nvSpPr>
        <p:spPr>
          <a:xfrm>
            <a:off x="1143000" y="2057400"/>
            <a:ext cx="7086600" cy="457200"/>
          </a:xfrm>
        </p:spPr>
        <p:txBody>
          <a:bodyPr rtlCol="0" anchor="ctr"/>
          <a:lstStyle>
            <a:lvl1pPr marL="0" indent="0">
              <a:buFontTx/>
              <a:buNone/>
              <a:defRPr i="0" baseline="0"/>
            </a:lvl1pPr>
            <a:extLst/>
          </a:lstStyle>
          <a:p>
            <a:pPr lvl="0"/>
            <a:r>
              <a:rPr lang="en-US" dirty="0" smtClean="0"/>
              <a:t>Click to add a correct answer (then rearrange the choices)</a:t>
            </a:r>
            <a:endParaRPr lang="en-US"/>
          </a:p>
        </p:txBody>
      </p:sp>
      <p:sp>
        <p:nvSpPr>
          <p:cNvPr id="13" name="TextBox 12"/>
          <p:cNvSpPr txBox="1"/>
          <p:nvPr/>
        </p:nvSpPr>
        <p:spPr>
          <a:xfrm>
            <a:off x="457200" y="2707957"/>
            <a:ext cx="685800" cy="492443"/>
          </a:xfrm>
          <a:prstGeom prst="rect">
            <a:avLst/>
          </a:prstGeom>
          <a:noFill/>
        </p:spPr>
        <p:txBody>
          <a:bodyPr wrap="square" tIns="91440" bIns="91440" rtlCol="0">
            <a:spAutoFit/>
          </a:bodyPr>
          <a:lstStyle>
            <a:extLst/>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B.</a:t>
            </a:r>
          </a:p>
        </p:txBody>
      </p:sp>
      <p:sp>
        <p:nvSpPr>
          <p:cNvPr id="14" name="TextBox 13"/>
          <p:cNvSpPr txBox="1"/>
          <p:nvPr/>
        </p:nvSpPr>
        <p:spPr>
          <a:xfrm>
            <a:off x="457200" y="3429000"/>
            <a:ext cx="685800" cy="492443"/>
          </a:xfrm>
          <a:prstGeom prst="rect">
            <a:avLst/>
          </a:prstGeom>
          <a:noFill/>
        </p:spPr>
        <p:txBody>
          <a:bodyPr wrap="square" tIns="91440" bIns="91440" rtlCol="0">
            <a:spAutoFit/>
          </a:bodyPr>
          <a:lstStyle>
            <a:extLst/>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C.</a:t>
            </a:r>
          </a:p>
        </p:txBody>
      </p:sp>
      <p:sp>
        <p:nvSpPr>
          <p:cNvPr id="20" name="TextBox 19"/>
          <p:cNvSpPr txBox="1"/>
          <p:nvPr/>
        </p:nvSpPr>
        <p:spPr>
          <a:xfrm>
            <a:off x="457200" y="4114800"/>
            <a:ext cx="685800" cy="492443"/>
          </a:xfrm>
          <a:prstGeom prst="rect">
            <a:avLst/>
          </a:prstGeom>
          <a:noFill/>
        </p:spPr>
        <p:txBody>
          <a:bodyPr wrap="square" tIns="91440" bIns="91440" rtlCol="0">
            <a:spAutoFit/>
          </a:bodyPr>
          <a:lstStyle>
            <a:extLst/>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D.</a:t>
            </a:r>
          </a:p>
        </p:txBody>
      </p:sp>
      <p:sp>
        <p:nvSpPr>
          <p:cNvPr id="21" name="TextBox 20"/>
          <p:cNvSpPr txBox="1"/>
          <p:nvPr/>
        </p:nvSpPr>
        <p:spPr>
          <a:xfrm>
            <a:off x="457200" y="4800600"/>
            <a:ext cx="685800" cy="492443"/>
          </a:xfrm>
          <a:prstGeom prst="rect">
            <a:avLst/>
          </a:prstGeom>
          <a:noFill/>
        </p:spPr>
        <p:txBody>
          <a:bodyPr wrap="square" tIns="91440" bIns="91440" rtlCol="0">
            <a:spAutoFit/>
          </a:bodyPr>
          <a:lstStyle>
            <a:extLst/>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8">
                                            <p:txEl>
                                              <p:pRg st="0" end="0"/>
                                            </p:txEl>
                                          </p:spTgt>
                                        </p:tgtEl>
                                      </p:cBhvr>
                                    </p:animEffect>
                                    <p:set>
                                      <p:cBhvr>
                                        <p:cTn id="7" dur="1" fill="hold">
                                          <p:stCondLst>
                                            <p:cond delay="999"/>
                                          </p:stCondLst>
                                        </p:cTn>
                                        <p:tgtEl>
                                          <p:spTgt spid="18">
                                            <p:txEl>
                                              <p:pRg st="0" end="0"/>
                                            </p:txEl>
                                          </p:spTgt>
                                        </p:tgtEl>
                                        <p:attrNameLst>
                                          <p:attrName>style.visibility</p:attrName>
                                        </p:attrNameLst>
                                      </p:cBhvr>
                                      <p:to>
                                        <p:strVal val="hidden"/>
                                      </p:to>
                                    </p:se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1000"/>
                                        <p:tgtEl>
                                          <p:spTgt spid="16">
                                            <p:txEl>
                                              <p:pRg st="0" end="0"/>
                                            </p:txEl>
                                          </p:spTgt>
                                        </p:tgtEl>
                                      </p:cBhvr>
                                    </p:animEffect>
                                    <p:set>
                                      <p:cBhvr>
                                        <p:cTn id="11" dur="1" fill="hold">
                                          <p:stCondLst>
                                            <p:cond delay="999"/>
                                          </p:stCondLst>
                                        </p:cTn>
                                        <p:tgtEl>
                                          <p:spTgt spid="16">
                                            <p:txEl>
                                              <p:pRg st="0" end="0"/>
                                            </p:txEl>
                                          </p:spTgt>
                                        </p:tgtEl>
                                        <p:attrNameLst>
                                          <p:attrName>style.visibility</p:attrName>
                                        </p:attrNameLst>
                                      </p:cBhvr>
                                      <p:to>
                                        <p:strVal val="hidden"/>
                                      </p:to>
                                    </p:set>
                                  </p:childTnLst>
                                </p:cTn>
                              </p:par>
                            </p:childTnLst>
                          </p:cTn>
                        </p:par>
                        <p:par>
                          <p:cTn id="12" fill="hold">
                            <p:stCondLst>
                              <p:cond delay="2000"/>
                            </p:stCondLst>
                            <p:childTnLst>
                              <p:par>
                                <p:cTn id="13" presetID="10" presetClass="exit" presetSubtype="0" fill="hold" grpId="0" nodeType="afterEffect">
                                  <p:stCondLst>
                                    <p:cond delay="0"/>
                                  </p:stCondLst>
                                  <p:childTnLst>
                                    <p:animEffect transition="out" filter="fade">
                                      <p:cBhvr>
                                        <p:cTn id="14" dur="1000"/>
                                        <p:tgtEl>
                                          <p:spTgt spid="15">
                                            <p:txEl>
                                              <p:pRg st="0" end="0"/>
                                            </p:txEl>
                                          </p:spTgt>
                                        </p:tgtEl>
                                      </p:cBhvr>
                                    </p:animEffect>
                                    <p:set>
                                      <p:cBhvr>
                                        <p:cTn id="15" dur="1" fill="hold">
                                          <p:stCondLst>
                                            <p:cond delay="999"/>
                                          </p:stCondLst>
                                        </p:cTn>
                                        <p:tgtEl>
                                          <p:spTgt spid="15">
                                            <p:txEl>
                                              <p:pRg st="0" end="0"/>
                                            </p:txEl>
                                          </p:spTgt>
                                        </p:tgtEl>
                                        <p:attrNameLst>
                                          <p:attrName>style.visibility</p:attrName>
                                        </p:attrNameLst>
                                      </p:cBhvr>
                                      <p:to>
                                        <p:strVal val="hidden"/>
                                      </p:to>
                                    </p:set>
                                  </p:childTnLst>
                                </p:cTn>
                              </p:par>
                            </p:childTnLst>
                          </p:cTn>
                        </p:par>
                        <p:par>
                          <p:cTn id="16" fill="hold">
                            <p:stCondLst>
                              <p:cond delay="3000"/>
                            </p:stCondLst>
                            <p:childTnLst>
                              <p:par>
                                <p:cTn id="17" presetID="10" presetClass="exit" presetSubtype="0" fill="hold" grpId="0" nodeType="afterEffect">
                                  <p:stCondLst>
                                    <p:cond delay="0"/>
                                  </p:stCondLst>
                                  <p:childTnLst>
                                    <p:animEffect transition="out" filter="fade">
                                      <p:cBhvr>
                                        <p:cTn id="18" dur="1000"/>
                                        <p:tgtEl>
                                          <p:spTgt spid="17">
                                            <p:txEl>
                                              <p:pRg st="0" end="0"/>
                                            </p:txEl>
                                          </p:spTgt>
                                        </p:tgtEl>
                                      </p:cBhvr>
                                    </p:animEffect>
                                    <p:set>
                                      <p:cBhvr>
                                        <p:cTn id="19" dur="1" fill="hold">
                                          <p:stCondLst>
                                            <p:cond delay="999"/>
                                          </p:stCondLst>
                                        </p:cTn>
                                        <p:tgtEl>
                                          <p:spTgt spid="1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xit" presetSubtype="0" fill="hold" nodeType="afterEffect">
                  <p:stCondLst>
                    <p:cond delay="0"/>
                  </p:stCondLst>
                  <p:childTnLst>
                    <p:animEffect transition="out" filter="fade">
                      <p:cBhvr>
                        <p:cTn dur="1000"/>
                        <p:tgtEl>
                          <p:spTgt spid="15"/>
                        </p:tgtEl>
                      </p:cBhvr>
                    </p:animEffect>
                    <p:set>
                      <p:cBhvr>
                        <p:cTn dur="1" fill="hold">
                          <p:stCondLst>
                            <p:cond delay="999"/>
                          </p:stCondLst>
                        </p:cTn>
                        <p:tgtEl>
                          <p:spTgt spid="15"/>
                        </p:tgtEl>
                        <p:attrNameLst>
                          <p:attrName>style.visibility</p:attrName>
                        </p:attrNameLst>
                      </p:cBhvr>
                      <p:to>
                        <p:strVal val="hidden"/>
                      </p:to>
                    </p:set>
                  </p:childTnLst>
                </p:cTn>
              </p:par>
            </p:tnLst>
          </p:tmpl>
        </p:tmplLst>
      </p:bldP>
      <p:bldP spid="16" grpId="0" build="p">
        <p:tmplLst>
          <p:tmpl lvl="1">
            <p:tnLst>
              <p:par>
                <p:cTn presetID="10" presetClass="exit" presetSubtype="0" fill="hold" nodeType="afterEffect">
                  <p:stCondLst>
                    <p:cond delay="0"/>
                  </p:stCondLst>
                  <p:childTnLst>
                    <p:animEffect transition="out" filter="fade">
                      <p:cBhvr>
                        <p:cTn dur="1000"/>
                        <p:tgtEl>
                          <p:spTgt spid="16"/>
                        </p:tgtEl>
                      </p:cBhvr>
                    </p:animEffect>
                    <p:set>
                      <p:cBhvr>
                        <p:cTn dur="1" fill="hold">
                          <p:stCondLst>
                            <p:cond delay="999"/>
                          </p:stCondLst>
                        </p:cTn>
                        <p:tgtEl>
                          <p:spTgt spid="16"/>
                        </p:tgtEl>
                        <p:attrNameLst>
                          <p:attrName>style.visibility</p:attrName>
                        </p:attrNameLst>
                      </p:cBhvr>
                      <p:to>
                        <p:strVal val="hidden"/>
                      </p:to>
                    </p:set>
                  </p:childTnLst>
                </p:cTn>
              </p:par>
            </p:tnLst>
          </p:tmpl>
        </p:tmplLst>
      </p:bldP>
      <p:bldP spid="17" grpId="0" build="p">
        <p:tmplLst>
          <p:tmpl lvl="1">
            <p:tnLst>
              <p:par>
                <p:cTn presetID="10" presetClass="exit" presetSubtype="0" fill="hold" nodeType="afterEffect">
                  <p:stCondLst>
                    <p:cond delay="0"/>
                  </p:stCondLst>
                  <p:childTnLst>
                    <p:animEffect transition="out" filter="fade">
                      <p:cBhvr>
                        <p:cTn dur="1000"/>
                        <p:tgtEl>
                          <p:spTgt spid="17"/>
                        </p:tgtEl>
                      </p:cBhvr>
                    </p:animEffect>
                    <p:set>
                      <p:cBhvr>
                        <p:cTn dur="1" fill="hold">
                          <p:stCondLst>
                            <p:cond delay="999"/>
                          </p:stCondLst>
                        </p:cTn>
                        <p:tgtEl>
                          <p:spTgt spid="17"/>
                        </p:tgtEl>
                        <p:attrNameLst>
                          <p:attrName>style.visibility</p:attrName>
                        </p:attrNameLst>
                      </p:cBhvr>
                      <p:to>
                        <p:strVal val="hidden"/>
                      </p:to>
                    </p:set>
                  </p:childTnLst>
                </p:cTn>
              </p:par>
            </p:tnLst>
          </p:tmpl>
        </p:tmplLst>
      </p:bldP>
      <p:bldP spid="18" grpId="0" build="p">
        <p:tmplLst>
          <p:tmpl lvl="1">
            <p:tnLst>
              <p:par>
                <p:cTn presetID="10" presetClass="exit" presetSubtype="0" fill="hold" nodeType="clickEffect">
                  <p:stCondLst>
                    <p:cond delay="0"/>
                  </p:stCondLst>
                  <p:childTnLst>
                    <p:animEffect transition="out" filter="fade">
                      <p:cBhvr>
                        <p:cTn dur="1000"/>
                        <p:tgtEl>
                          <p:spTgt spid="18"/>
                        </p:tgtEl>
                      </p:cBhvr>
                    </p:animEffect>
                    <p:set>
                      <p:cBhvr>
                        <p:cTn dur="1" fill="hold">
                          <p:stCondLst>
                            <p:cond delay="999"/>
                          </p:stCondLst>
                        </p:cTn>
                        <p:tgtEl>
                          <p:spTgt spid="18"/>
                        </p:tgtEl>
                        <p:attrNameLst>
                          <p:attrName>style.visibility</p:attrName>
                        </p:attrNameLst>
                      </p:cBhvr>
                      <p:to>
                        <p:strVal val="hidden"/>
                      </p:to>
                    </p:se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Item Match Up">
    <p:spTree>
      <p:nvGrpSpPr>
        <p:cNvPr id="1" name=""/>
        <p:cNvGrpSpPr/>
        <p:nvPr/>
      </p:nvGrpSpPr>
      <p:grpSpPr>
        <a:xfrm>
          <a:off x="0" y="0"/>
          <a:ext cx="0" cy="0"/>
          <a:chOff x="0" y="0"/>
          <a:chExt cx="0" cy="0"/>
        </a:xfrm>
      </p:grpSpPr>
      <p:sp>
        <p:nvSpPr>
          <p:cNvPr id="25" name="Rectangle 4"/>
          <p:cNvSpPr>
            <a:spLocks noGrp="1"/>
          </p:cNvSpPr>
          <p:nvPr>
            <p:ph type="ftr" sz="quarter" idx="11"/>
          </p:nvPr>
        </p:nvSpPr>
        <p:spPr/>
        <p:txBody>
          <a:bodyPr vert="horz"/>
          <a:lstStyle>
            <a:extLst/>
          </a:lstStyle>
          <a:p>
            <a:endParaRPr lang="en-US" dirty="0"/>
          </a:p>
        </p:txBody>
      </p:sp>
      <p:sp>
        <p:nvSpPr>
          <p:cNvPr id="16" name="Rectangle 7"/>
          <p:cNvSpPr>
            <a:spLocks noGrp="1"/>
          </p:cNvSpPr>
          <p:nvPr>
            <p:ph type="body" sz="quarter" idx="13" hasCustomPrompt="1"/>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1</a:t>
            </a:r>
            <a:endParaRPr lang="en-US" dirty="0"/>
          </a:p>
        </p:txBody>
      </p:sp>
      <p:sp>
        <p:nvSpPr>
          <p:cNvPr id="12" name="Rectangle 7"/>
          <p:cNvSpPr>
            <a:spLocks noGrp="1"/>
          </p:cNvSpPr>
          <p:nvPr>
            <p:ph type="body" sz="quarter" idx="14" hasCustomPrompt="1"/>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2</a:t>
            </a:r>
            <a:endParaRPr lang="en-US" dirty="0"/>
          </a:p>
        </p:txBody>
      </p:sp>
      <p:sp>
        <p:nvSpPr>
          <p:cNvPr id="13" name="Rectangle 7"/>
          <p:cNvSpPr>
            <a:spLocks noGrp="1"/>
          </p:cNvSpPr>
          <p:nvPr>
            <p:ph type="body" sz="quarter" idx="15" hasCustomPrompt="1"/>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3</a:t>
            </a:r>
            <a:endParaRPr lang="en-US" dirty="0"/>
          </a:p>
        </p:txBody>
      </p:sp>
      <p:sp>
        <p:nvSpPr>
          <p:cNvPr id="14" name="Rectangle 7"/>
          <p:cNvSpPr>
            <a:spLocks noGrp="1"/>
          </p:cNvSpPr>
          <p:nvPr>
            <p:ph type="body" sz="quarter" idx="16" hasCustomPrompt="1"/>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4</a:t>
            </a:r>
            <a:endParaRPr lang="en-US" dirty="0"/>
          </a:p>
        </p:txBody>
      </p:sp>
      <p:sp>
        <p:nvSpPr>
          <p:cNvPr id="10" name="Rectangle 7"/>
          <p:cNvSpPr>
            <a:spLocks noGrp="1"/>
          </p:cNvSpPr>
          <p:nvPr>
            <p:ph type="body" sz="quarter" idx="17" hasCustomPrompt="1"/>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5</a:t>
            </a:r>
            <a:endParaRPr lang="en-US" dirty="0"/>
          </a:p>
        </p:txBody>
      </p:sp>
      <p:sp>
        <p:nvSpPr>
          <p:cNvPr id="20" name="Rectangle 3"/>
          <p:cNvSpPr>
            <a:spLocks noGrp="1"/>
          </p:cNvSpPr>
          <p:nvPr>
            <p:ph type="dt" sz="half" idx="10"/>
          </p:nvPr>
        </p:nvSpPr>
        <p:spPr/>
        <p:txBody>
          <a:bodyPr vert="horz"/>
          <a:lstStyle>
            <a:lvl1pPr algn="r">
              <a:defRPr/>
            </a:lvl1pPr>
            <a:extLst/>
          </a:lstStyle>
          <a:p>
            <a:endParaRPr lang="en-US" dirty="0"/>
          </a:p>
        </p:txBody>
      </p:sp>
      <p:sp>
        <p:nvSpPr>
          <p:cNvPr id="15" name="Rectangle 7"/>
          <p:cNvSpPr>
            <a:spLocks noGrp="1"/>
          </p:cNvSpPr>
          <p:nvPr>
            <p:ph type="body" sz="quarter" idx="18" hasCustomPrompt="1"/>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5</a:t>
            </a:r>
            <a:endParaRPr lang="en-US" dirty="0"/>
          </a:p>
        </p:txBody>
      </p:sp>
      <p:sp>
        <p:nvSpPr>
          <p:cNvPr id="17" name="Rectangle 7"/>
          <p:cNvSpPr>
            <a:spLocks noGrp="1"/>
          </p:cNvSpPr>
          <p:nvPr>
            <p:ph type="body" sz="quarter" idx="19" hasCustomPrompt="1"/>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3</a:t>
            </a:r>
            <a:endParaRPr lang="en-US" dirty="0"/>
          </a:p>
        </p:txBody>
      </p:sp>
      <p:sp>
        <p:nvSpPr>
          <p:cNvPr id="18" name="Rectangle 7"/>
          <p:cNvSpPr>
            <a:spLocks noGrp="1"/>
          </p:cNvSpPr>
          <p:nvPr>
            <p:ph type="body" sz="quarter" idx="20" hasCustomPrompt="1"/>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1</a:t>
            </a:r>
            <a:endParaRPr lang="en-US" dirty="0"/>
          </a:p>
        </p:txBody>
      </p:sp>
      <p:sp>
        <p:nvSpPr>
          <p:cNvPr id="19" name="Rectangle 7"/>
          <p:cNvSpPr>
            <a:spLocks noGrp="1"/>
          </p:cNvSpPr>
          <p:nvPr>
            <p:ph type="body" sz="quarter" idx="21" hasCustomPrompt="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2</a:t>
            </a:r>
            <a:endParaRPr lang="en-US" dirty="0"/>
          </a:p>
        </p:txBody>
      </p:sp>
      <p:sp>
        <p:nvSpPr>
          <p:cNvPr id="21" name="Rectangle 7"/>
          <p:cNvSpPr>
            <a:spLocks noGrp="1"/>
          </p:cNvSpPr>
          <p:nvPr>
            <p:ph type="body" sz="quarter" idx="22" hasCustomPrompt="1"/>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4</a:t>
            </a:r>
            <a:endParaRPr lang="en-US" dirty="0"/>
          </a:p>
        </p:txBody>
      </p:sp>
      <p:sp>
        <p:nvSpPr>
          <p:cNvPr id="11" name="Rectangle 2"/>
          <p:cNvSpPr>
            <a:spLocks noGrp="1"/>
          </p:cNvSpPr>
          <p:nvPr>
            <p:ph type="title" hasCustomPrompt="1"/>
          </p:nvPr>
        </p:nvSpPr>
        <p:spPr/>
        <p:txBody>
          <a:bodyPr vert="horz"/>
          <a:lstStyle>
            <a:lvl1pPr algn="l">
              <a:defRPr i="1" baseline="0"/>
            </a:lvl1pPr>
            <a:extLst/>
          </a:lstStyle>
          <a:p>
            <a:r>
              <a:rPr lang="en-US" dirty="0" smtClean="0"/>
              <a:t>Click to type your question</a:t>
            </a:r>
            <a:endParaRPr lang="en-US" dirty="0"/>
          </a:p>
        </p:txBody>
      </p:sp>
      <p:sp>
        <p:nvSpPr>
          <p:cNvPr id="7" name="Rectangle 5"/>
          <p:cNvSpPr>
            <a:spLocks noGrp="1"/>
          </p:cNvSpPr>
          <p:nvPr>
            <p:ph type="sldNum" sz="quarter" idx="12"/>
          </p:nvPr>
        </p:nvSpPr>
        <p:spPr/>
        <p:txBody>
          <a:bodyPr vert="horz"/>
          <a:lstStyle>
            <a:extLst/>
          </a:lstStyle>
          <a:p>
            <a:fld id="{BAA2FC65-A537-49F0-A561-C4672F9859FB}" type="slidenum">
              <a:rPr lang="en-US" smtClean="0"/>
              <a:pPr/>
              <a:t>‹#›</a:t>
            </a:fld>
            <a:endParaRPr lang="en-US" dirty="0"/>
          </a:p>
        </p:txBody>
      </p:sp>
      <p:cxnSp>
        <p:nvCxnSpPr>
          <p:cNvPr id="23" name="Straight Connector 23"/>
          <p:cNvCxnSpPr>
            <a:stCxn id="16" idx="3"/>
            <a:endCxn id="18" idx="1"/>
          </p:cNvCxnSpPr>
          <p:nvPr/>
        </p:nvCxnSpPr>
        <p:spPr>
          <a:xfrm>
            <a:off x="3886200" y="22860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a:stCxn id="12" idx="3"/>
            <a:endCxn id="19" idx="1"/>
          </p:cNvCxnSpPr>
          <p:nvPr/>
        </p:nvCxnSpPr>
        <p:spPr>
          <a:xfrm>
            <a:off x="3886200" y="32004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0" name="Straight Connector 23"/>
          <p:cNvCxnSpPr>
            <a:stCxn id="13" idx="3"/>
            <a:endCxn id="17" idx="1"/>
          </p:cNvCxnSpPr>
          <p:nvPr/>
        </p:nvCxnSpPr>
        <p:spPr>
          <a:xfrm flipV="1">
            <a:off x="3886200" y="32004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4" name="Straight Connector 23"/>
          <p:cNvCxnSpPr>
            <a:stCxn id="14" idx="3"/>
            <a:endCxn id="21" idx="1"/>
          </p:cNvCxnSpPr>
          <p:nvPr/>
        </p:nvCxnSpPr>
        <p:spPr>
          <a:xfrm>
            <a:off x="3886200" y="50292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9" name="Straight Connector 23"/>
          <p:cNvCxnSpPr>
            <a:stCxn id="10" idx="3"/>
            <a:endCxn id="15" idx="1"/>
          </p:cNvCxnSpPr>
          <p:nvPr/>
        </p:nvCxnSpPr>
        <p:spPr>
          <a:xfrm flipV="1">
            <a:off x="3886200" y="2286000"/>
            <a:ext cx="914400" cy="36576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AA2FC65-A537-49F0-A561-C4672F9859FB}"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2FC65-A537-49F0-A561-C4672F9859FB}"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d"/>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BAA2FC65-A537-49F0-A561-C4672F9859FB}"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AA2FC65-A537-49F0-A561-C4672F9859FB}"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8759955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113279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036478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0501175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0765849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469947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0032335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930300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204276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AA2FC65-A537-49F0-A561-C4672F9859FB}"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5597276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3881181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133600" y="1371600"/>
            <a:ext cx="6477000" cy="1752600"/>
          </a:xfrm>
        </p:spPr>
        <p:txBody>
          <a:bodyPr/>
          <a:lstStyle>
            <a:lvl1pPr>
              <a:defRPr sz="5400"/>
            </a:lvl1pPr>
          </a:lstStyle>
          <a:p>
            <a:pPr lvl="0"/>
            <a:r>
              <a:rPr lang="en-US" noProof="0" smtClean="0"/>
              <a:t>Click to edit Master title style</a:t>
            </a:r>
          </a:p>
        </p:txBody>
      </p:sp>
      <p:sp>
        <p:nvSpPr>
          <p:cNvPr id="13315"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pPr lvl="0"/>
            <a:r>
              <a:rPr lang="en-US" noProof="0" smtClean="0"/>
              <a:t>Click to edit Master subtitle style</a:t>
            </a:r>
          </a:p>
        </p:txBody>
      </p:sp>
      <p:sp>
        <p:nvSpPr>
          <p:cNvPr id="13316" name="Rectangle 4"/>
          <p:cNvSpPr>
            <a:spLocks noGrp="1" noChangeArrowheads="1"/>
          </p:cNvSpPr>
          <p:nvPr>
            <p:ph type="dt" sz="half" idx="2"/>
          </p:nvPr>
        </p:nvSpPr>
        <p:spPr>
          <a:xfrm>
            <a:off x="7086600" y="6248400"/>
            <a:ext cx="1524000" cy="457200"/>
          </a:xfrm>
        </p:spPr>
        <p:txBody>
          <a:bodyPr/>
          <a:lstStyle>
            <a:lvl1pPr>
              <a:defRPr/>
            </a:lvl1pPr>
          </a:lstStyle>
          <a:p>
            <a:endParaRPr lang="en-US" dirty="0"/>
          </a:p>
        </p:txBody>
      </p:sp>
      <p:sp>
        <p:nvSpPr>
          <p:cNvPr id="13317" name="Rectangle 5"/>
          <p:cNvSpPr>
            <a:spLocks noGrp="1" noChangeArrowheads="1"/>
          </p:cNvSpPr>
          <p:nvPr>
            <p:ph type="ftr" sz="quarter" idx="3"/>
          </p:nvPr>
        </p:nvSpPr>
        <p:spPr>
          <a:xfrm>
            <a:off x="3810000" y="6248400"/>
            <a:ext cx="2895600" cy="457200"/>
          </a:xfrm>
        </p:spPr>
        <p:txBody>
          <a:bodyPr/>
          <a:lstStyle>
            <a:lvl1pPr>
              <a:defRPr/>
            </a:lvl1pPr>
          </a:lstStyle>
          <a:p>
            <a:endParaRPr lang="en-US" dirty="0"/>
          </a:p>
        </p:txBody>
      </p:sp>
      <p:sp>
        <p:nvSpPr>
          <p:cNvPr id="13318" name="Rectangle 6"/>
          <p:cNvSpPr>
            <a:spLocks noGrp="1" noChangeArrowheads="1"/>
          </p:cNvSpPr>
          <p:nvPr>
            <p:ph type="sldNum" sz="quarter" idx="4"/>
          </p:nvPr>
        </p:nvSpPr>
        <p:spPr>
          <a:xfrm>
            <a:off x="2209800" y="6248400"/>
            <a:ext cx="1219200" cy="457200"/>
          </a:xfrm>
        </p:spPr>
        <p:txBody>
          <a:bodyPr/>
          <a:lstStyle>
            <a:lvl1pPr>
              <a:defRPr/>
            </a:lvl1pPr>
          </a:lstStyle>
          <a:p>
            <a:fld id="{BAA2FC65-A537-49F0-A561-C4672F9859FB}" type="slidenum">
              <a:rPr lang="en-US" smtClean="0"/>
              <a:pPr/>
              <a:t>‹#›</a:t>
            </a:fld>
            <a:endParaRPr lang="en-US" dirty="0"/>
          </a:p>
        </p:txBody>
      </p:sp>
      <p:sp>
        <p:nvSpPr>
          <p:cNvPr id="13319" name="Line 7"/>
          <p:cNvSpPr>
            <a:spLocks noChangeShapeType="1"/>
          </p:cNvSpPr>
          <p:nvPr/>
        </p:nvSpPr>
        <p:spPr bwMode="auto">
          <a:xfrm>
            <a:off x="1905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3320" name="Oval 8"/>
          <p:cNvSpPr>
            <a:spLocks noChangeArrowheads="1"/>
          </p:cNvSpPr>
          <p:nvPr/>
        </p:nvSpPr>
        <p:spPr bwMode="auto">
          <a:xfrm>
            <a:off x="163513" y="2103438"/>
            <a:ext cx="347662" cy="347662"/>
          </a:xfrm>
          <a:prstGeom prst="ellipse">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dirty="0">
              <a:latin typeface="Times New Roman" pitchFamily="18" charset="0"/>
            </a:endParaRPr>
          </a:p>
        </p:txBody>
      </p:sp>
      <p:sp>
        <p:nvSpPr>
          <p:cNvPr id="13321" name="Oval 9"/>
          <p:cNvSpPr>
            <a:spLocks noChangeArrowheads="1"/>
          </p:cNvSpPr>
          <p:nvPr/>
        </p:nvSpPr>
        <p:spPr bwMode="auto">
          <a:xfrm>
            <a:off x="739775" y="2105025"/>
            <a:ext cx="349250" cy="347663"/>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dirty="0">
              <a:latin typeface="Times New Roman" pitchFamily="18" charset="0"/>
            </a:endParaRPr>
          </a:p>
        </p:txBody>
      </p:sp>
      <p:sp>
        <p:nvSpPr>
          <p:cNvPr id="13322" name="Oval 10"/>
          <p:cNvSpPr>
            <a:spLocks noChangeArrowheads="1"/>
          </p:cNvSpPr>
          <p:nvPr/>
        </p:nvSpPr>
        <p:spPr bwMode="auto">
          <a:xfrm>
            <a:off x="1317625" y="2105025"/>
            <a:ext cx="347663" cy="347663"/>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dirty="0">
              <a:latin typeface="Times New Roman" pitchFamily="18" charset="0"/>
            </a:endParaRPr>
          </a:p>
        </p:txBody>
      </p:sp>
    </p:spTree>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709093743"/>
      </p:ext>
    </p:extLst>
  </p:cSld>
  <p:clrMapOvr>
    <a:masterClrMapping/>
  </p:clrMapOvr>
  <p:transition spd="slow">
    <p:wipe dir="d"/>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42662281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4155322465"/>
      </p:ext>
    </p:extLst>
  </p:cSld>
  <p:clrMapOvr>
    <a:masterClrMapping/>
  </p:clrMapOvr>
  <p:transition spd="slow">
    <p:wipe dir="d"/>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3612148465"/>
      </p:ext>
    </p:extLst>
  </p:cSld>
  <p:clrMapOvr>
    <a:masterClrMapping/>
  </p:clrMapOvr>
  <p:transition spd="slow">
    <p:wipe dir="d"/>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4197014491"/>
      </p:ext>
    </p:extLst>
  </p:cSld>
  <p:clrMapOvr>
    <a:masterClrMapping/>
  </p:clrMapOvr>
  <p:transition spd="slow">
    <p:wipe dir="d"/>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100683513"/>
      </p:ext>
    </p:extLst>
  </p:cSld>
  <p:clrMapOvr>
    <a:masterClrMapping/>
  </p:clrMapOvr>
  <p:transition spd="slow">
    <p:wipe dir="d"/>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700748055"/>
      </p:ext>
    </p:extLst>
  </p:cSld>
  <p:clrMapOvr>
    <a:masterClrMapping/>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image" Target="../media/image10.jpeg"/><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4.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6.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7.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18.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9.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1.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20.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2.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theme" Target="../theme/theme21.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image" Target="../media/image18.jpeg"/><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theme" Target="../theme/theme22.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image" Target="../media/image18.jpeg"/><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theme" Target="../theme/theme23.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5.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theme" Target="../theme/theme24.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6.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theme" Target="../theme/theme25.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7.xml"/><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theme" Target="../theme/theme26.xml"/><Relationship Id="rId2" Type="http://schemas.openxmlformats.org/officeDocument/2006/relationships/slideLayout" Target="../slideLayouts/slideLayout271.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8.xml"/><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theme" Target="../theme/theme27.xml"/><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0" Type="http://schemas.openxmlformats.org/officeDocument/2006/relationships/slideLayout" Target="../slideLayouts/slideLayout290.xml"/><Relationship Id="rId4" Type="http://schemas.openxmlformats.org/officeDocument/2006/relationships/slideLayout" Target="../slideLayouts/slideLayout284.xml"/><Relationship Id="rId9" Type="http://schemas.openxmlformats.org/officeDocument/2006/relationships/slideLayout" Target="../slideLayouts/slideLayout289.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9.xml"/><Relationship Id="rId13" Type="http://schemas.openxmlformats.org/officeDocument/2006/relationships/theme" Target="../theme/theme28.xml"/><Relationship Id="rId3" Type="http://schemas.openxmlformats.org/officeDocument/2006/relationships/slideLayout" Target="../slideLayouts/slideLayout294.xml"/><Relationship Id="rId7" Type="http://schemas.openxmlformats.org/officeDocument/2006/relationships/slideLayout" Target="../slideLayouts/slideLayout298.xml"/><Relationship Id="rId12" Type="http://schemas.openxmlformats.org/officeDocument/2006/relationships/slideLayout" Target="../slideLayouts/slideLayout303.xml"/><Relationship Id="rId2" Type="http://schemas.openxmlformats.org/officeDocument/2006/relationships/slideLayout" Target="../slideLayouts/slideLayout293.xml"/><Relationship Id="rId1" Type="http://schemas.openxmlformats.org/officeDocument/2006/relationships/slideLayout" Target="../slideLayouts/slideLayout292.xml"/><Relationship Id="rId6" Type="http://schemas.openxmlformats.org/officeDocument/2006/relationships/slideLayout" Target="../slideLayouts/slideLayout297.xml"/><Relationship Id="rId11" Type="http://schemas.openxmlformats.org/officeDocument/2006/relationships/slideLayout" Target="../slideLayouts/slideLayout302.xml"/><Relationship Id="rId5" Type="http://schemas.openxmlformats.org/officeDocument/2006/relationships/slideLayout" Target="../slideLayouts/slideLayout296.xml"/><Relationship Id="rId10" Type="http://schemas.openxmlformats.org/officeDocument/2006/relationships/slideLayout" Target="../slideLayouts/slideLayout301.xml"/><Relationship Id="rId4" Type="http://schemas.openxmlformats.org/officeDocument/2006/relationships/slideLayout" Target="../slideLayouts/slideLayout295.xml"/><Relationship Id="rId9" Type="http://schemas.openxmlformats.org/officeDocument/2006/relationships/slideLayout" Target="../slideLayouts/slideLayout300.xml"/><Relationship Id="rId14" Type="http://schemas.openxmlformats.org/officeDocument/2006/relationships/image" Target="../media/image19.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1.xml"/><Relationship Id="rId3" Type="http://schemas.openxmlformats.org/officeDocument/2006/relationships/slideLayout" Target="../slideLayouts/slideLayout306.xml"/><Relationship Id="rId7" Type="http://schemas.openxmlformats.org/officeDocument/2006/relationships/slideLayout" Target="../slideLayouts/slideLayout310.xml"/><Relationship Id="rId12" Type="http://schemas.openxmlformats.org/officeDocument/2006/relationships/theme" Target="../theme/theme29.xml"/><Relationship Id="rId2" Type="http://schemas.openxmlformats.org/officeDocument/2006/relationships/slideLayout" Target="../slideLayouts/slideLayout305.xml"/><Relationship Id="rId1" Type="http://schemas.openxmlformats.org/officeDocument/2006/relationships/slideLayout" Target="../slideLayouts/slideLayout304.xml"/><Relationship Id="rId6" Type="http://schemas.openxmlformats.org/officeDocument/2006/relationships/slideLayout" Target="../slideLayouts/slideLayout309.xml"/><Relationship Id="rId11" Type="http://schemas.openxmlformats.org/officeDocument/2006/relationships/slideLayout" Target="../slideLayouts/slideLayout314.xml"/><Relationship Id="rId5" Type="http://schemas.openxmlformats.org/officeDocument/2006/relationships/slideLayout" Target="../slideLayouts/slideLayout308.xml"/><Relationship Id="rId10" Type="http://schemas.openxmlformats.org/officeDocument/2006/relationships/slideLayout" Target="../slideLayouts/slideLayout313.xml"/><Relationship Id="rId4" Type="http://schemas.openxmlformats.org/officeDocument/2006/relationships/slideLayout" Target="../slideLayouts/slideLayout307.xml"/><Relationship Id="rId9" Type="http://schemas.openxmlformats.org/officeDocument/2006/relationships/slideLayout" Target="../slideLayouts/slideLayout3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2.jpe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32.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6.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10" Type="http://schemas.openxmlformats.org/officeDocument/2006/relationships/theme" Target="../theme/theme7.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AA2FC65-A537-49F0-A561-C4672F9859FB}"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endParaRPr lang="en-US" dirty="0"/>
          </a:p>
        </p:txBody>
      </p:sp>
      <p:sp>
        <p:nvSpPr>
          <p:cNvPr id="12293"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dirty="0"/>
          </a:p>
        </p:txBody>
      </p:sp>
      <p:sp>
        <p:nvSpPr>
          <p:cNvPr id="12294"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BAA2FC65-A537-49F0-A561-C4672F9859FB}" type="slidenum">
              <a:rPr lang="en-US" smtClean="0"/>
              <a:pPr/>
              <a:t>‹#›</a:t>
            </a:fld>
            <a:endParaRPr lang="en-US" dirty="0"/>
          </a:p>
        </p:txBody>
      </p:sp>
      <p:sp>
        <p:nvSpPr>
          <p:cNvPr id="12295"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2296" name="Oval 8"/>
          <p:cNvSpPr>
            <a:spLocks noChangeArrowheads="1"/>
          </p:cNvSpPr>
          <p:nvPr/>
        </p:nvSpPr>
        <p:spPr bwMode="auto">
          <a:xfrm>
            <a:off x="152400" y="838200"/>
            <a:ext cx="228600" cy="228600"/>
          </a:xfrm>
          <a:prstGeom prst="ellipse">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dirty="0">
              <a:latin typeface="Times New Roman" pitchFamily="18" charset="0"/>
            </a:endParaRPr>
          </a:p>
        </p:txBody>
      </p:sp>
      <p:sp>
        <p:nvSpPr>
          <p:cNvPr id="12297" name="Oval 9"/>
          <p:cNvSpPr>
            <a:spLocks noChangeArrowheads="1"/>
          </p:cNvSpPr>
          <p:nvPr/>
        </p:nvSpPr>
        <p:spPr bwMode="auto">
          <a:xfrm>
            <a:off x="539750" y="838200"/>
            <a:ext cx="228600" cy="228600"/>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dirty="0">
              <a:latin typeface="Times New Roman" pitchFamily="18" charset="0"/>
            </a:endParaRPr>
          </a:p>
        </p:txBody>
      </p:sp>
      <p:sp>
        <p:nvSpPr>
          <p:cNvPr id="12298" name="Oval 10"/>
          <p:cNvSpPr>
            <a:spLocks noChangeArrowheads="1"/>
          </p:cNvSpPr>
          <p:nvPr/>
        </p:nvSpPr>
        <p:spPr bwMode="auto">
          <a:xfrm>
            <a:off x="927100" y="838200"/>
            <a:ext cx="228600" cy="228600"/>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spd="slow">
    <p:wipe dir="d"/>
  </p:transition>
  <p:timing>
    <p:tnLst>
      <p:par>
        <p:cTn id="1" dur="indefinite" restart="never" nodeType="tmRoot"/>
      </p:par>
    </p:tnLst>
  </p:timing>
  <p:hf hdr="0" ftr="0" dt="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5779" name="Rectangle 3"/>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defRPr>
            </a:lvl1pPr>
          </a:lstStyle>
          <a:p>
            <a:endParaRPr lang="en-US" dirty="0"/>
          </a:p>
        </p:txBody>
      </p:sp>
      <p:sp>
        <p:nvSpPr>
          <p:cNvPr id="75782"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defRPr>
            </a:lvl1pPr>
          </a:lstStyle>
          <a:p>
            <a:fld id="{BAA2FC65-A537-49F0-A561-C4672F9859FB}" type="slidenum">
              <a:rPr lang="en-US" smtClean="0"/>
              <a:pPr/>
              <a:t>‹#›</a:t>
            </a:fld>
            <a:endParaRPr lang="en-US" dirty="0"/>
          </a:p>
        </p:txBody>
      </p:sp>
      <p:sp>
        <p:nvSpPr>
          <p:cNvPr id="75783" name="Line 7"/>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75784" name="Line 8"/>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75806" name="Group 30"/>
          <p:cNvGrpSpPr>
            <a:grpSpLocks/>
          </p:cNvGrpSpPr>
          <p:nvPr/>
        </p:nvGrpSpPr>
        <p:grpSpPr bwMode="auto">
          <a:xfrm>
            <a:off x="228600" y="457200"/>
            <a:ext cx="1246188" cy="1371600"/>
            <a:chOff x="144" y="288"/>
            <a:chExt cx="785" cy="864"/>
          </a:xfrm>
        </p:grpSpPr>
        <p:sp>
          <p:nvSpPr>
            <p:cNvPr id="75786" name="Rectangle 10"/>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5787" name="Rectangle 11"/>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5788" name="Rectangle 12"/>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5789" name="Rectangle 13"/>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5790" name="Rectangle 14"/>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5791" name="Rectangle 15"/>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5792" name="Rectangle 16"/>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5793" name="Rectangle 17"/>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5794" name="Rectangle 18"/>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5795" name="Rectangle 19"/>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5796" name="Rectangle 20"/>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5797" name="Rectangle 21"/>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75798" name="Rectangle 22"/>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grpSp>
      <p:sp>
        <p:nvSpPr>
          <p:cNvPr id="75799" name="Rectangle 2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spd="slow">
    <p:wipe dir="d"/>
  </p:transition>
  <p:timing>
    <p:tnLst>
      <p:par>
        <p:cTn id="1" dur="indefinite" restart="never" nodeType="tmRoot"/>
      </p:par>
    </p:tnLst>
  </p:timing>
  <p:hf hdr="0" ftr="0" dt="0"/>
  <p:txStyles>
    <p:titleStyle>
      <a:lvl1pPr algn="l" rtl="0" eaLnBrk="1" fontAlgn="base" hangingPunct="1">
        <a:spcBef>
          <a:spcPct val="0"/>
        </a:spcBef>
        <a:spcAft>
          <a:spcPct val="0"/>
        </a:spcAft>
        <a:defRPr sz="39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Arial" charset="0"/>
        </a:defRPr>
      </a:lvl2pPr>
      <a:lvl3pPr algn="l" rtl="0" eaLnBrk="1" fontAlgn="base" hangingPunct="1">
        <a:spcBef>
          <a:spcPct val="0"/>
        </a:spcBef>
        <a:spcAft>
          <a:spcPct val="0"/>
        </a:spcAft>
        <a:defRPr sz="3900">
          <a:solidFill>
            <a:schemeClr val="tx2"/>
          </a:solidFill>
          <a:latin typeface="Arial" charset="0"/>
        </a:defRPr>
      </a:lvl3pPr>
      <a:lvl4pPr algn="l" rtl="0" eaLnBrk="1" fontAlgn="base" hangingPunct="1">
        <a:spcBef>
          <a:spcPct val="0"/>
        </a:spcBef>
        <a:spcAft>
          <a:spcPct val="0"/>
        </a:spcAft>
        <a:defRPr sz="3900">
          <a:solidFill>
            <a:schemeClr val="tx2"/>
          </a:solidFill>
          <a:latin typeface="Arial" charset="0"/>
        </a:defRPr>
      </a:lvl4pPr>
      <a:lvl5pPr algn="l" rtl="0" eaLnBrk="1" fontAlgn="base" hangingPunct="1">
        <a:spcBef>
          <a:spcPct val="0"/>
        </a:spcBef>
        <a:spcAft>
          <a:spcPct val="0"/>
        </a:spcAft>
        <a:defRPr sz="3900">
          <a:solidFill>
            <a:schemeClr val="tx2"/>
          </a:solidFill>
          <a:latin typeface="Arial" charset="0"/>
        </a:defRPr>
      </a:lvl5pPr>
      <a:lvl6pPr marL="457200" algn="l" rtl="0" eaLnBrk="1" fontAlgn="base" hangingPunct="1">
        <a:spcBef>
          <a:spcPct val="0"/>
        </a:spcBef>
        <a:spcAft>
          <a:spcPct val="0"/>
        </a:spcAft>
        <a:defRPr sz="3900">
          <a:solidFill>
            <a:schemeClr val="tx2"/>
          </a:solidFill>
          <a:latin typeface="Arial" charset="0"/>
        </a:defRPr>
      </a:lvl6pPr>
      <a:lvl7pPr marL="914400" algn="l" rtl="0" eaLnBrk="1" fontAlgn="base" hangingPunct="1">
        <a:spcBef>
          <a:spcPct val="0"/>
        </a:spcBef>
        <a:spcAft>
          <a:spcPct val="0"/>
        </a:spcAft>
        <a:defRPr sz="3900">
          <a:solidFill>
            <a:schemeClr val="tx2"/>
          </a:solidFill>
          <a:latin typeface="Arial" charset="0"/>
        </a:defRPr>
      </a:lvl7pPr>
      <a:lvl8pPr marL="1371600" algn="l" rtl="0" eaLnBrk="1" fontAlgn="base" hangingPunct="1">
        <a:spcBef>
          <a:spcPct val="0"/>
        </a:spcBef>
        <a:spcAft>
          <a:spcPct val="0"/>
        </a:spcAft>
        <a:defRPr sz="3900">
          <a:solidFill>
            <a:schemeClr val="tx2"/>
          </a:solidFill>
          <a:latin typeface="Arial" charset="0"/>
        </a:defRPr>
      </a:lvl8pPr>
      <a:lvl9pPr marL="1828800" algn="l" rtl="0" eaLnBrk="1" fontAlgn="base" hangingPunct="1">
        <a:spcBef>
          <a:spcPct val="0"/>
        </a:spcBef>
        <a:spcAft>
          <a:spcPct val="0"/>
        </a:spcAft>
        <a:defRPr sz="3900">
          <a:solidFill>
            <a:schemeClr val="tx2"/>
          </a:solidFill>
          <a:latin typeface="Arial" charset="0"/>
        </a:defRPr>
      </a:lvl9pPr>
    </p:titleStyle>
    <p:bodyStyle>
      <a:lvl1pPr marL="342900" indent="-342900" algn="l" rtl="0" eaLnBrk="1" fontAlgn="base" hangingPunct="1">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eaLnBrk="1" fontAlgn="base" hangingPunct="1">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eaLnBrk="1" fontAlgn="base" hangingPunct="1">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blue-pattern"/>
          <p:cNvPicPr>
            <a:picLocks noChangeAspect="1" noChangeArrowheads="1"/>
          </p:cNvPicPr>
          <p:nvPr/>
        </p:nvPicPr>
        <p:blipFill>
          <a:blip r:embed="rId15">
            <a:extLst>
              <a:ext uri="{28A0092B-C50C-407E-A947-70E740481C1C}">
                <a14:useLocalDpi xmlns:a14="http://schemas.microsoft.com/office/drawing/2010/main" xmlns="" val="0"/>
              </a:ext>
            </a:extLst>
          </a:blip>
          <a:srcRect l="6474" r="7195" b="690"/>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370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AA2FC65-A537-49F0-A561-C4672F9859F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AA2FC65-A537-49F0-A561-C4672F9859F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AA2FC65-A537-49F0-A561-C4672F9859F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endParaRPr lang="en-US" dirty="0"/>
          </a:p>
        </p:txBody>
      </p:sp>
      <p:sp>
        <p:nvSpPr>
          <p:cNvPr id="12293"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dirty="0"/>
          </a:p>
        </p:txBody>
      </p:sp>
      <p:sp>
        <p:nvSpPr>
          <p:cNvPr id="12294"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BAA2FC65-A537-49F0-A561-C4672F9859FB}" type="slidenum">
              <a:rPr lang="en-US" smtClean="0"/>
              <a:pPr/>
              <a:t>‹#›</a:t>
            </a:fld>
            <a:endParaRPr lang="en-US" dirty="0"/>
          </a:p>
        </p:txBody>
      </p:sp>
      <p:sp>
        <p:nvSpPr>
          <p:cNvPr id="12295"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2296" name="Oval 8"/>
          <p:cNvSpPr>
            <a:spLocks noChangeArrowheads="1"/>
          </p:cNvSpPr>
          <p:nvPr/>
        </p:nvSpPr>
        <p:spPr bwMode="auto">
          <a:xfrm>
            <a:off x="152400" y="838200"/>
            <a:ext cx="228600" cy="228600"/>
          </a:xfrm>
          <a:prstGeom prst="ellipse">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dirty="0">
              <a:latin typeface="Times New Roman" pitchFamily="18" charset="0"/>
            </a:endParaRPr>
          </a:p>
        </p:txBody>
      </p:sp>
      <p:sp>
        <p:nvSpPr>
          <p:cNvPr id="12297" name="Oval 9"/>
          <p:cNvSpPr>
            <a:spLocks noChangeArrowheads="1"/>
          </p:cNvSpPr>
          <p:nvPr/>
        </p:nvSpPr>
        <p:spPr bwMode="auto">
          <a:xfrm>
            <a:off x="539750" y="838200"/>
            <a:ext cx="228600" cy="228600"/>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dirty="0">
              <a:latin typeface="Times New Roman" pitchFamily="18" charset="0"/>
            </a:endParaRPr>
          </a:p>
        </p:txBody>
      </p:sp>
      <p:sp>
        <p:nvSpPr>
          <p:cNvPr id="12298" name="Oval 10"/>
          <p:cNvSpPr>
            <a:spLocks noChangeArrowheads="1"/>
          </p:cNvSpPr>
          <p:nvPr/>
        </p:nvSpPr>
        <p:spPr bwMode="auto">
          <a:xfrm>
            <a:off x="927100" y="838200"/>
            <a:ext cx="228600" cy="228600"/>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AA2FC65-A537-49F0-A561-C4672F9859FB}"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AA2FC65-A537-49F0-A561-C4672F9859F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hf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2156" name="Group 12"/>
          <p:cNvGrpSpPr>
            <a:grpSpLocks/>
          </p:cNvGrpSpPr>
          <p:nvPr/>
        </p:nvGrpSpPr>
        <p:grpSpPr bwMode="auto">
          <a:xfrm>
            <a:off x="0" y="0"/>
            <a:ext cx="8686800" cy="4876800"/>
            <a:chOff x="0" y="0"/>
            <a:chExt cx="5472" cy="3072"/>
          </a:xfrm>
        </p:grpSpPr>
        <p:sp>
          <p:nvSpPr>
            <p:cNvPr id="262147" name="Rectangle 3"/>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2400" dirty="0">
                <a:latin typeface="Times New Roman" pitchFamily="18" charset="0"/>
              </a:endParaRPr>
            </a:p>
          </p:txBody>
        </p:sp>
        <p:grpSp>
          <p:nvGrpSpPr>
            <p:cNvPr id="262155" name="Group 11"/>
            <p:cNvGrpSpPr>
              <a:grpSpLocks/>
            </p:cNvGrpSpPr>
            <p:nvPr/>
          </p:nvGrpSpPr>
          <p:grpSpPr bwMode="auto">
            <a:xfrm>
              <a:off x="240" y="893"/>
              <a:ext cx="5232" cy="115"/>
              <a:chOff x="240" y="893"/>
              <a:chExt cx="5232" cy="115"/>
            </a:xfrm>
          </p:grpSpPr>
          <p:sp>
            <p:nvSpPr>
              <p:cNvPr id="262146" name="Rectangle 2"/>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2400" dirty="0">
                  <a:latin typeface="Times New Roman" pitchFamily="18" charset="0"/>
                </a:endParaRPr>
              </a:p>
            </p:txBody>
          </p:sp>
          <p:sp>
            <p:nvSpPr>
              <p:cNvPr id="262148" name="Line 4"/>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grpSp>
      <p:sp>
        <p:nvSpPr>
          <p:cNvPr id="262149" name="Rectangle 5"/>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2150" name="Rectangle 6"/>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2151" name="Rectangle 7"/>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dirty="0"/>
          </a:p>
        </p:txBody>
      </p:sp>
      <p:sp>
        <p:nvSpPr>
          <p:cNvPr id="262152" name="Rectangle 8"/>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dirty="0"/>
          </a:p>
        </p:txBody>
      </p:sp>
      <p:sp>
        <p:nvSpPr>
          <p:cNvPr id="262153" name="Rectangle 9"/>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BAA2FC65-A537-49F0-A561-C4672F9859FB}" type="slidenum">
              <a:rPr lang="en-US" smtClean="0"/>
              <a:pPr/>
              <a:t>‹#›</a:t>
            </a:fld>
            <a:endParaRPr lang="en-US" dirty="0"/>
          </a:p>
        </p:txBody>
      </p:sp>
      <p:sp>
        <p:nvSpPr>
          <p:cNvPr id="262154" name="Line 10"/>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1" fontAlgn="base" hangingPunct="1">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60418" name="Group 2"/>
          <p:cNvGrpSpPr>
            <a:grpSpLocks/>
          </p:cNvGrpSpPr>
          <p:nvPr/>
        </p:nvGrpSpPr>
        <p:grpSpPr bwMode="auto">
          <a:xfrm>
            <a:off x="319088" y="1828800"/>
            <a:ext cx="8824912" cy="5029200"/>
            <a:chOff x="201" y="1152"/>
            <a:chExt cx="5559" cy="3168"/>
          </a:xfrm>
        </p:grpSpPr>
        <p:sp>
          <p:nvSpPr>
            <p:cNvPr id="60419"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60420"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60421"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60422"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dirty="0"/>
            </a:p>
          </p:txBody>
        </p:sp>
        <p:sp>
          <p:nvSpPr>
            <p:cNvPr id="60423"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dirty="0"/>
            </a:p>
          </p:txBody>
        </p:sp>
        <p:sp>
          <p:nvSpPr>
            <p:cNvPr id="60424"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dirty="0"/>
            </a:p>
          </p:txBody>
        </p:sp>
        <p:sp>
          <p:nvSpPr>
            <p:cNvPr id="60425"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dirty="0"/>
            </a:p>
          </p:txBody>
        </p:sp>
        <p:sp>
          <p:nvSpPr>
            <p:cNvPr id="60426"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dirty="0"/>
            </a:p>
          </p:txBody>
        </p:sp>
      </p:grpSp>
      <p:sp>
        <p:nvSpPr>
          <p:cNvPr id="60427"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dirty="0"/>
          </a:p>
        </p:txBody>
      </p:sp>
      <p:sp>
        <p:nvSpPr>
          <p:cNvPr id="60428"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dirty="0"/>
          </a:p>
        </p:txBody>
      </p:sp>
      <p:sp>
        <p:nvSpPr>
          <p:cNvPr id="60429"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BAA2FC65-A537-49F0-A561-C4672F9859FB}" type="slidenum">
              <a:rPr lang="en-US" smtClean="0"/>
              <a:pPr/>
              <a:t>‹#›</a:t>
            </a:fld>
            <a:endParaRPr lang="en-US" dirty="0"/>
          </a:p>
        </p:txBody>
      </p:sp>
      <p:sp>
        <p:nvSpPr>
          <p:cNvPr id="60430"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0431"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hf hdr="0" ftr="0" dt="0"/>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17058340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6562" name="Group 2"/>
          <p:cNvGrpSpPr>
            <a:grpSpLocks/>
          </p:cNvGrpSpPr>
          <p:nvPr/>
        </p:nvGrpSpPr>
        <p:grpSpPr bwMode="auto">
          <a:xfrm>
            <a:off x="-3238500" y="0"/>
            <a:ext cx="11925300" cy="3810000"/>
            <a:chOff x="-2040" y="0"/>
            <a:chExt cx="7512" cy="2400"/>
          </a:xfrm>
        </p:grpSpPr>
        <p:sp>
          <p:nvSpPr>
            <p:cNvPr id="66563"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dirty="0">
                <a:solidFill>
                  <a:srgbClr val="000000"/>
                </a:solidFill>
                <a:latin typeface="Times New Roman" pitchFamily="18" charset="0"/>
              </a:endParaRPr>
            </a:p>
          </p:txBody>
        </p:sp>
        <p:sp>
          <p:nvSpPr>
            <p:cNvPr id="66564"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solidFill>
                  <a:srgbClr val="000000"/>
                </a:solidFill>
                <a:latin typeface="Arial" charset="0"/>
              </a:endParaRPr>
            </a:p>
          </p:txBody>
        </p:sp>
        <p:sp>
          <p:nvSpPr>
            <p:cNvPr id="66565"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solidFill>
                  <a:srgbClr val="000000"/>
                </a:solidFill>
              </a:endParaRPr>
            </a:p>
          </p:txBody>
        </p:sp>
      </p:grpSp>
      <p:sp>
        <p:nvSpPr>
          <p:cNvPr id="66566"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6567"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8"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dirty="0">
              <a:solidFill>
                <a:srgbClr val="000000"/>
              </a:solidFill>
            </a:endParaRPr>
          </a:p>
        </p:txBody>
      </p:sp>
      <p:sp>
        <p:nvSpPr>
          <p:cNvPr id="66569"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dirty="0">
              <a:solidFill>
                <a:srgbClr val="000000"/>
              </a:solidFill>
            </a:endParaRPr>
          </a:p>
        </p:txBody>
      </p:sp>
      <p:sp>
        <p:nvSpPr>
          <p:cNvPr id="66570"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BAA2FC65-A537-49F0-A561-C4672F9859F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2042282284"/>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hf hdr="0" ft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AA2FC65-A537-49F0-A561-C4672F9859F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AA2FC65-A537-49F0-A561-C4672F9859F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AA2FC65-A537-49F0-A561-C4672F9859F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043157138"/>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2" name="Group 28"/>
          <p:cNvGrpSpPr>
            <a:grpSpLocks/>
          </p:cNvGrpSpPr>
          <p:nvPr/>
        </p:nvGrpSpPr>
        <p:grpSpPr bwMode="auto">
          <a:xfrm>
            <a:off x="0" y="0"/>
            <a:ext cx="7620000" cy="6858000"/>
            <a:chOff x="0" y="0"/>
            <a:chExt cx="4800" cy="4320"/>
          </a:xfrm>
        </p:grpSpPr>
        <p:grpSp>
          <p:nvGrpSpPr>
            <p:cNvPr id="1050" name="Group 26"/>
            <p:cNvGrpSpPr>
              <a:grpSpLocks/>
            </p:cNvGrpSpPr>
            <p:nvPr userDrawn="1"/>
          </p:nvGrpSpPr>
          <p:grpSpPr bwMode="auto">
            <a:xfrm>
              <a:off x="0" y="0"/>
              <a:ext cx="2016" cy="4320"/>
              <a:chOff x="0" y="0"/>
              <a:chExt cx="2016" cy="4320"/>
            </a:xfrm>
          </p:grpSpPr>
          <p:sp>
            <p:nvSpPr>
              <p:cNvPr id="1027" name="Rectangle 3"/>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048" name="Freeform 24"/>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xmlns=""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045" name="Group 21"/>
            <p:cNvGrpSpPr>
              <a:grpSpLocks/>
            </p:cNvGrpSpPr>
            <p:nvPr/>
          </p:nvGrpSpPr>
          <p:grpSpPr bwMode="auto">
            <a:xfrm>
              <a:off x="144" y="1248"/>
              <a:ext cx="4656" cy="201"/>
              <a:chOff x="144" y="1248"/>
              <a:chExt cx="4656" cy="201"/>
            </a:xfrm>
          </p:grpSpPr>
          <p:sp>
            <p:nvSpPr>
              <p:cNvPr id="1036" name="AutoShape 12"/>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044" name="AutoShape 20"/>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grpSp>
      </p:grpSp>
      <p:sp>
        <p:nvSpPr>
          <p:cNvPr id="1031" name="AutoShape 7"/>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Rectangle 13"/>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endParaRPr lang="en-US" dirty="0"/>
          </a:p>
        </p:txBody>
      </p:sp>
      <p:sp>
        <p:nvSpPr>
          <p:cNvPr id="1038" name="Rectangle 14"/>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dirty="0"/>
          </a:p>
        </p:txBody>
      </p:sp>
      <p:sp>
        <p:nvSpPr>
          <p:cNvPr id="1039" name="Rectangle 15"/>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BAA2FC65-A537-49F0-A561-C4672F9859F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1" fontAlgn="base" hangingPunct="1">
        <a:spcBef>
          <a:spcPct val="20000"/>
        </a:spcBef>
        <a:spcAft>
          <a:spcPct val="0"/>
        </a:spcAft>
        <a:buClr>
          <a:schemeClr val="tx1"/>
        </a:buClr>
        <a:buSzPct val="80000"/>
        <a:buChar char="–"/>
        <a:defRPr>
          <a:solidFill>
            <a:schemeClr val="tx1"/>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468" name="Group 12"/>
          <p:cNvGrpSpPr>
            <a:grpSpLocks/>
          </p:cNvGrpSpPr>
          <p:nvPr/>
        </p:nvGrpSpPr>
        <p:grpSpPr bwMode="auto">
          <a:xfrm>
            <a:off x="0" y="152400"/>
            <a:ext cx="8686800" cy="6096000"/>
            <a:chOff x="0" y="96"/>
            <a:chExt cx="5472" cy="3840"/>
          </a:xfrm>
        </p:grpSpPr>
        <p:sp>
          <p:nvSpPr>
            <p:cNvPr id="19459"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dirty="0">
                <a:latin typeface="Times New Roman" pitchFamily="18" charset="0"/>
              </a:endParaRPr>
            </a:p>
          </p:txBody>
        </p:sp>
        <p:sp>
          <p:nvSpPr>
            <p:cNvPr id="19460"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6499 w 1000"/>
                <a:gd name="T3" fmla="*/ 0 h 1000"/>
                <a:gd name="T4" fmla="*/ 7000 w 1000"/>
                <a:gd name="T5" fmla="*/ 500 h 1000"/>
                <a:gd name="T6" fmla="*/ 6500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dirty="0">
                <a:latin typeface="Times New Roman" pitchFamily="18" charset="0"/>
              </a:endParaRPr>
            </a:p>
          </p:txBody>
        </p:sp>
        <p:sp>
          <p:nvSpPr>
            <p:cNvPr id="19461" name="Line 5"/>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sp>
        <p:nvSpPr>
          <p:cNvPr id="19462" name="Rectangle 6"/>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63" name="Rectangle 7"/>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4"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dirty="0"/>
          </a:p>
        </p:txBody>
      </p:sp>
      <p:sp>
        <p:nvSpPr>
          <p:cNvPr id="19465"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dirty="0"/>
          </a:p>
        </p:txBody>
      </p:sp>
      <p:sp>
        <p:nvSpPr>
          <p:cNvPr id="19466"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AA2FC65-A537-49F0-A561-C4672F9859F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AA2FC65-A537-49F0-A561-C4672F9859FB}"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1377950"/>
            <a:ext cx="2133600" cy="1016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charset="0"/>
            </a:endParaRPr>
          </a:p>
        </p:txBody>
      </p:sp>
      <p:sp>
        <p:nvSpPr>
          <p:cNvPr id="87043"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charset="0"/>
            </a:endParaRPr>
          </a:p>
        </p:txBody>
      </p:sp>
      <p:sp>
        <p:nvSpPr>
          <p:cNvPr id="87044" name="Rectangle 4"/>
          <p:cNvSpPr>
            <a:spLocks noGrp="1" noChangeArrowheads="1"/>
          </p:cNvSpPr>
          <p:nvPr>
            <p:ph type="title"/>
          </p:nvPr>
        </p:nvSpPr>
        <p:spPr bwMode="auto">
          <a:xfrm>
            <a:off x="931863" y="96838"/>
            <a:ext cx="7158037" cy="1412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7045" name="Rectangle 5"/>
          <p:cNvSpPr>
            <a:spLocks noGrp="1" noChangeArrowheads="1"/>
          </p:cNvSpPr>
          <p:nvPr>
            <p:ph type="body" idx="1"/>
          </p:nvPr>
        </p:nvSpPr>
        <p:spPr bwMode="auto">
          <a:xfrm>
            <a:off x="949325" y="1981200"/>
            <a:ext cx="7661275"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46" name="Rectangle 6"/>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dirty="0"/>
          </a:p>
        </p:txBody>
      </p:sp>
      <p:sp>
        <p:nvSpPr>
          <p:cNvPr id="87047" name="Rectangle 7"/>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dirty="0"/>
          </a:p>
        </p:txBody>
      </p:sp>
      <p:sp>
        <p:nvSpPr>
          <p:cNvPr id="87048" name="Rectangle 8"/>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BAA2FC65-A537-49F0-A561-C4672F9859FB}" type="slidenum">
              <a:rPr lang="en-US" smtClean="0"/>
              <a:pPr/>
              <a:t>‹#›</a:t>
            </a:fld>
            <a:endParaRPr lang="en-US" dirty="0"/>
          </a:p>
        </p:txBody>
      </p:sp>
      <p:sp>
        <p:nvSpPr>
          <p:cNvPr id="87049" name="Freeform 9"/>
          <p:cNvSpPr>
            <a:spLocks noChangeArrowheads="1"/>
          </p:cNvSpPr>
          <p:nvPr/>
        </p:nvSpPr>
        <p:spPr bwMode="auto">
          <a:xfrm>
            <a:off x="838200" y="561975"/>
            <a:ext cx="152400" cy="1066800"/>
          </a:xfrm>
          <a:custGeom>
            <a:avLst/>
            <a:gdLst>
              <a:gd name="T0" fmla="*/ 1000 w 1000"/>
              <a:gd name="T1" fmla="*/ 1000 h 1000"/>
              <a:gd name="T2" fmla="*/ 0 w 1000"/>
              <a:gd name="T3" fmla="*/ 1000 h 1000"/>
              <a:gd name="T4" fmla="*/ 0 w 1000"/>
              <a:gd name="T5" fmla="*/ 0 h 1000"/>
              <a:gd name="T6" fmla="*/ 1000 w 1000"/>
              <a:gd name="T7" fmla="*/ 0 h 1000"/>
            </a:gdLst>
            <a:ahLst/>
            <a:cxnLst>
              <a:cxn ang="0">
                <a:pos x="T0" y="T1"/>
              </a:cxn>
              <a:cxn ang="0">
                <a:pos x="T2" y="T3"/>
              </a:cxn>
              <a:cxn ang="0">
                <a:pos x="T4" y="T5"/>
              </a:cxn>
              <a:cxn ang="0">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7050" name="Freeform 10"/>
          <p:cNvSpPr>
            <a:spLocks noChangeArrowheads="1"/>
          </p:cNvSpPr>
          <p:nvPr/>
        </p:nvSpPr>
        <p:spPr bwMode="auto">
          <a:xfrm>
            <a:off x="8262938" y="269875"/>
            <a:ext cx="152400" cy="1073150"/>
          </a:xfrm>
          <a:custGeom>
            <a:avLst/>
            <a:gdLst>
              <a:gd name="T0" fmla="*/ 0 w 1000"/>
              <a:gd name="T1" fmla="*/ 0 h 1000"/>
              <a:gd name="T2" fmla="*/ 1000 w 1000"/>
              <a:gd name="T3" fmla="*/ 0 h 1000"/>
              <a:gd name="T4" fmla="*/ 1000 w 1000"/>
              <a:gd name="T5" fmla="*/ 1000 h 1000"/>
              <a:gd name="T6" fmla="*/ 0 w 1000"/>
              <a:gd name="T7" fmla="*/ 1000 h 1000"/>
            </a:gdLst>
            <a:ahLst/>
            <a:cxnLst>
              <a:cxn ang="0">
                <a:pos x="T0" y="T1"/>
              </a:cxn>
              <a:cxn ang="0">
                <a:pos x="T2" y="T3"/>
              </a:cxn>
              <a:cxn ang="0">
                <a:pos x="T4" y="T5"/>
              </a:cxn>
              <a:cxn ang="0">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ransition spd="slow">
    <p:wipe dir="d"/>
  </p:transition>
  <p:timing>
    <p:tnLst>
      <p:par>
        <p:cT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447675" indent="-447675" algn="l" rtl="0" eaLnBrk="1" fontAlgn="base" hangingPunct="1">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1" fontAlgn="base" hangingPunct="1">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1" fontAlgn="base" hangingPunct="1">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1" fontAlgn="base" hangingPunct="1">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27" name="Group 3"/>
            <p:cNvGrpSpPr>
              <a:grpSpLocks/>
            </p:cNvGrpSpPr>
            <p:nvPr/>
          </p:nvGrpSpPr>
          <p:grpSpPr bwMode="auto">
            <a:xfrm>
              <a:off x="0" y="0"/>
              <a:ext cx="5760" cy="4320"/>
              <a:chOff x="0" y="0"/>
              <a:chExt cx="5760" cy="4320"/>
            </a:xfrm>
          </p:grpSpPr>
          <p:grpSp>
            <p:nvGrpSpPr>
              <p:cNvPr id="1028" name="Group 4"/>
              <p:cNvGrpSpPr>
                <a:grpSpLocks/>
              </p:cNvGrpSpPr>
              <p:nvPr/>
            </p:nvGrpSpPr>
            <p:grpSpPr bwMode="auto">
              <a:xfrm>
                <a:off x="0" y="192"/>
                <a:ext cx="5760" cy="4032"/>
                <a:chOff x="0" y="192"/>
                <a:chExt cx="5760" cy="4032"/>
              </a:xfrm>
            </p:grpSpPr>
            <p:sp>
              <p:nvSpPr>
                <p:cNvPr id="1029"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30"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31"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32"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33"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34"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35"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36"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37"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38"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39"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40"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41"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42"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43"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44"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45"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46"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47"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48"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49"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50"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grpSp>
          <p:grpSp>
            <p:nvGrpSpPr>
              <p:cNvPr id="1051" name="Group 27"/>
              <p:cNvGrpSpPr>
                <a:grpSpLocks/>
              </p:cNvGrpSpPr>
              <p:nvPr/>
            </p:nvGrpSpPr>
            <p:grpSpPr bwMode="auto">
              <a:xfrm>
                <a:off x="192" y="0"/>
                <a:ext cx="5376" cy="4320"/>
                <a:chOff x="192" y="0"/>
                <a:chExt cx="5376" cy="4320"/>
              </a:xfrm>
            </p:grpSpPr>
            <p:sp>
              <p:nvSpPr>
                <p:cNvPr id="1052"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53"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54"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55"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56"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57"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58"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59"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60"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61"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62"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63"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64"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65"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66"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67"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68"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69"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70"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71"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72"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73"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74"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75"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76"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77"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78"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79"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80"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grpSp>
        </p:grpSp>
        <p:sp>
          <p:nvSpPr>
            <p:cNvPr id="1081"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82" name="Line 58"/>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grpSp>
          <p:nvGrpSpPr>
            <p:cNvPr id="1083" name="Group 59"/>
            <p:cNvGrpSpPr>
              <a:grpSpLocks/>
            </p:cNvGrpSpPr>
            <p:nvPr/>
          </p:nvGrpSpPr>
          <p:grpSpPr bwMode="auto">
            <a:xfrm>
              <a:off x="261" y="892"/>
              <a:ext cx="1124" cy="1464"/>
              <a:chOff x="96" y="916"/>
              <a:chExt cx="2208" cy="2876"/>
            </a:xfrm>
          </p:grpSpPr>
          <p:sp>
            <p:nvSpPr>
              <p:cNvPr id="1084" name="Line 60"/>
              <p:cNvSpPr>
                <a:spLocks noChangeShapeType="1"/>
              </p:cNvSpPr>
              <p:nvPr/>
            </p:nvSpPr>
            <p:spPr bwMode="ltGray">
              <a:xfrm flipH="1">
                <a:off x="96" y="1037"/>
                <a:ext cx="2208" cy="0"/>
              </a:xfrm>
              <a:prstGeom prst="line">
                <a:avLst/>
              </a:prstGeom>
              <a:noFill/>
              <a:ln w="9525">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85" name="Line 61"/>
              <p:cNvSpPr>
                <a:spLocks noChangeShapeType="1"/>
              </p:cNvSpPr>
              <p:nvPr/>
            </p:nvSpPr>
            <p:spPr bwMode="ltGray">
              <a:xfrm>
                <a:off x="336" y="920"/>
                <a:ext cx="0" cy="2872"/>
              </a:xfrm>
              <a:prstGeom prst="line">
                <a:avLst/>
              </a:prstGeom>
              <a:noFill/>
              <a:ln w="9525">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sp>
            <p:nvSpPr>
              <p:cNvPr id="1086"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4400" smtClean="0">
                  <a:solidFill>
                    <a:srgbClr val="660066"/>
                  </a:solidFill>
                </a:endParaRPr>
              </a:p>
            </p:txBody>
          </p:sp>
        </p:grpSp>
      </p:grpSp>
      <p:sp>
        <p:nvSpPr>
          <p:cNvPr id="1087" name="Rectangle 63"/>
          <p:cNvSpPr>
            <a:spLocks noGrp="1" noChangeArrowheads="1"/>
          </p:cNvSpPr>
          <p:nvPr>
            <p:ph type="title"/>
          </p:nvPr>
        </p:nvSpPr>
        <p:spPr bwMode="auto">
          <a:xfrm>
            <a:off x="609600" y="3048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8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2" name="Rectangle 68"/>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1"/>
                </a:solidFill>
              </a:defRPr>
            </a:lvl1pPr>
          </a:lstStyle>
          <a:p>
            <a:pPr fontAlgn="base">
              <a:spcBef>
                <a:spcPct val="0"/>
              </a:spcBef>
              <a:spcAft>
                <a:spcPct val="0"/>
              </a:spcAft>
            </a:pPr>
            <a:endParaRPr lang="en-US" smtClean="0">
              <a:solidFill>
                <a:srgbClr val="40458C"/>
              </a:solidFill>
            </a:endParaRPr>
          </a:p>
        </p:txBody>
      </p:sp>
      <p:sp>
        <p:nvSpPr>
          <p:cNvPr id="1093" name="Rectangle 6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en-US" smtClean="0">
              <a:solidFill>
                <a:srgbClr val="40458C"/>
              </a:solidFill>
            </a:endParaRPr>
          </a:p>
        </p:txBody>
      </p:sp>
      <p:sp>
        <p:nvSpPr>
          <p:cNvPr id="1094" name="Rectangle 70"/>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tx1"/>
                </a:solidFill>
              </a:defRPr>
            </a:lvl1pPr>
          </a:lstStyle>
          <a:p>
            <a:pPr fontAlgn="base">
              <a:spcBef>
                <a:spcPct val="0"/>
              </a:spcBef>
              <a:spcAft>
                <a:spcPct val="0"/>
              </a:spcAft>
            </a:pPr>
            <a:fld id="{DE848D1B-AFBE-4468-8419-4357969988BB}" type="slidenum">
              <a:rPr lang="en-US" smtClean="0">
                <a:solidFill>
                  <a:srgbClr val="40458C"/>
                </a:solidFill>
              </a:rPr>
              <a:pPr fontAlgn="base">
                <a:spcBef>
                  <a:spcPct val="0"/>
                </a:spcBef>
                <a:spcAft>
                  <a:spcPct val="0"/>
                </a:spcAft>
              </a:pPr>
              <a:t>‹#›</a:t>
            </a:fld>
            <a:endParaRPr lang="en-US" smtClean="0">
              <a:solidFill>
                <a:srgbClr val="40458C"/>
              </a:solidFill>
            </a:endParaRPr>
          </a:p>
        </p:txBody>
      </p:sp>
    </p:spTree>
    <p:extLst>
      <p:ext uri="{BB962C8B-B14F-4D97-AF65-F5344CB8AC3E}">
        <p14:creationId xmlns:p14="http://schemas.microsoft.com/office/powerpoint/2010/main" xmlns="" val="1408044304"/>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charset="0"/>
        </a:defRPr>
      </a:lvl2pPr>
      <a:lvl3pPr algn="l" rtl="0" fontAlgn="base">
        <a:spcBef>
          <a:spcPct val="0"/>
        </a:spcBef>
        <a:spcAft>
          <a:spcPct val="0"/>
        </a:spcAft>
        <a:defRPr sz="4400">
          <a:solidFill>
            <a:schemeClr val="tx2"/>
          </a:solidFill>
          <a:latin typeface="Times New Roman" charset="0"/>
        </a:defRPr>
      </a:lvl3pPr>
      <a:lvl4pPr algn="l" rtl="0" fontAlgn="base">
        <a:spcBef>
          <a:spcPct val="0"/>
        </a:spcBef>
        <a:spcAft>
          <a:spcPct val="0"/>
        </a:spcAft>
        <a:defRPr sz="4400">
          <a:solidFill>
            <a:schemeClr val="tx2"/>
          </a:solidFill>
          <a:latin typeface="Times New Roman" charset="0"/>
        </a:defRPr>
      </a:lvl4pPr>
      <a:lvl5pPr algn="l" rtl="0" fontAlgn="base">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lr>
          <a:schemeClr val="hlink"/>
        </a:buClr>
        <a:buSzPct val="110000"/>
        <a:buFont typeface="Wingdings" pitchFamily="2" charset="2"/>
        <a:buBlip>
          <a:blip r:embed="rId14"/>
        </a:buBlip>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AA2FC65-A537-49F0-A561-C4672F9859FB}"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7"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mn-lt"/>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mn-lt"/>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iming>
    <p:tnLst>
      <p:par>
        <p:cTn id="1" dur="indefinite" restart="never" nodeType="tmRoot"/>
      </p:par>
    </p:tnLst>
  </p:timing>
  <p:hf hdr="0" ftr="0" dt="0"/>
  <p:txStyles>
    <p:titleStyle>
      <a:lvl1pPr algn="ctr" defTabSz="914400" rtl="0" eaLnBrk="1" latinLnBrk="0" hangingPunct="1">
        <a:spcBef>
          <a:spcPct val="0"/>
        </a:spcBef>
        <a:buNone/>
        <a:defRPr lang="en-US" sz="4800" kern="12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92506770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Lst>
  <p:hf hdr="0" ftr="0" dt="0"/>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0" name="Rectangle 2"/>
          <p:cNvSpPr>
            <a:spLocks noGrp="1"/>
          </p:cNvSpPr>
          <p:nvPr>
            <p:ph type="title"/>
          </p:nvPr>
        </p:nvSpPr>
        <p:spPr>
          <a:xfrm>
            <a:off x="914400" y="457200"/>
            <a:ext cx="7696200" cy="1143000"/>
          </a:xfrm>
          <a:prstGeom prst="rect">
            <a:avLst/>
          </a:prstGeom>
        </p:spPr>
        <p:txBody>
          <a:bodyPr vert="horz" anchor="b">
            <a:normAutofit/>
          </a:bodyPr>
          <a:lstStyle>
            <a:extLst/>
          </a:lstStyle>
          <a:p>
            <a:r>
              <a:rPr lang="en-US" smtClean="0"/>
              <a:t>Click to edit Master title style</a:t>
            </a:r>
            <a:endParaRPr lang="en-US" dirty="0"/>
          </a:p>
        </p:txBody>
      </p:sp>
      <p:sp>
        <p:nvSpPr>
          <p:cNvPr id="5" name="Rectangle 3"/>
          <p:cNvSpPr>
            <a:spLocks noGrp="1"/>
          </p:cNvSpPr>
          <p:nvPr>
            <p:ph type="body" idx="1"/>
          </p:nvPr>
        </p:nvSpPr>
        <p:spPr>
          <a:xfrm>
            <a:off x="914400" y="1905000"/>
            <a:ext cx="7467600" cy="4221163"/>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Rectangle 4"/>
          <p:cNvSpPr>
            <a:spLocks noGrp="1"/>
          </p:cNvSpPr>
          <p:nvPr>
            <p:ph type="dt" sz="half" idx="2"/>
          </p:nvPr>
        </p:nvSpPr>
        <p:spPr>
          <a:xfrm>
            <a:off x="6705600" y="6248400"/>
            <a:ext cx="1828800" cy="323850"/>
          </a:xfrm>
          <a:prstGeom prst="rect">
            <a:avLst/>
          </a:prstGeom>
        </p:spPr>
        <p:txBody>
          <a:bodyPr vert="horz" anchor="ctr"/>
          <a:lstStyle>
            <a:lvl1pPr>
              <a:defRPr sz="1100"/>
            </a:lvl1pPr>
            <a:extLst/>
          </a:lstStyle>
          <a:p>
            <a:endParaRPr lang="en-US" dirty="0"/>
          </a:p>
        </p:txBody>
      </p:sp>
      <p:sp>
        <p:nvSpPr>
          <p:cNvPr id="18" name="Rectangle 5"/>
          <p:cNvSpPr>
            <a:spLocks noGrp="1"/>
          </p:cNvSpPr>
          <p:nvPr>
            <p:ph type="ftr" sz="quarter" idx="3"/>
          </p:nvPr>
        </p:nvSpPr>
        <p:spPr>
          <a:xfrm>
            <a:off x="457200" y="6248400"/>
            <a:ext cx="3260886" cy="323850"/>
          </a:xfrm>
          <a:prstGeom prst="rect">
            <a:avLst/>
          </a:prstGeom>
        </p:spPr>
        <p:txBody>
          <a:bodyPr vert="horz"/>
          <a:lstStyle>
            <a:lvl1pPr>
              <a:defRPr sz="1200"/>
            </a:lvl1pPr>
            <a:extLst/>
          </a:lstStyle>
          <a:p>
            <a:endParaRPr lang="en-US" dirty="0"/>
          </a:p>
        </p:txBody>
      </p:sp>
      <p:sp>
        <p:nvSpPr>
          <p:cNvPr id="7" name="Slide Number Placeholder 6"/>
          <p:cNvSpPr>
            <a:spLocks noGrp="1"/>
          </p:cNvSpPr>
          <p:nvPr>
            <p:ph type="sldNum" sz="quarter" idx="4"/>
          </p:nvPr>
        </p:nvSpPr>
        <p:spPr>
          <a:xfrm>
            <a:off x="8714936" y="6151098"/>
            <a:ext cx="429064" cy="457200"/>
          </a:xfrm>
          <a:prstGeom prst="rect">
            <a:avLst/>
          </a:prstGeom>
        </p:spPr>
        <p:txBody>
          <a:bodyPr vert="horz" anchor="ctr"/>
          <a:lstStyle>
            <a:lvl1pPr>
              <a:defRPr sz="1200"/>
            </a:lvl1pPr>
            <a:extLst/>
          </a:lstStyle>
          <a:p>
            <a:fld id="{BAA2FC65-A537-49F0-A561-C4672F9859FB}" type="slidenum">
              <a:rPr lang="en-US" smtClean="0"/>
              <a:pPr/>
              <a:t>‹#›</a:t>
            </a:fld>
            <a:endParaRPr lang="en-US" dirty="0"/>
          </a:p>
        </p:txBody>
      </p:sp>
      <p:grpSp>
        <p:nvGrpSpPr>
          <p:cNvPr id="2" name="Group 23"/>
          <p:cNvGrpSpPr/>
          <p:nvPr/>
        </p:nvGrpSpPr>
        <p:grpSpPr>
          <a:xfrm>
            <a:off x="11555" y="2000250"/>
            <a:ext cx="133350" cy="533400"/>
            <a:chOff x="0" y="2000250"/>
            <a:chExt cx="3733800" cy="533400"/>
          </a:xfrm>
        </p:grpSpPr>
        <p:sp>
          <p:nvSpPr>
            <p:cNvPr id="3"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lang="en-US" dirty="0"/>
            </a:p>
          </p:txBody>
        </p:sp>
        <p:sp>
          <p:nvSpPr>
            <p:cNvPr id="28"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lang="en-US" dirty="0"/>
            </a:p>
          </p:txBody>
        </p:sp>
        <p:sp>
          <p:nvSpPr>
            <p:cNvPr id="4"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en-US" dirty="0"/>
            </a:p>
          </p:txBody>
        </p:sp>
        <p:sp>
          <p:nvSpPr>
            <p:cNvPr id="12"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lang="en-US" dirty="0"/>
            </a:p>
          </p:txBody>
        </p:sp>
        <p:sp>
          <p:nvSpPr>
            <p:cNvPr id="9"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lang="en-US" dirty="0"/>
            </a:p>
          </p:txBody>
        </p:sp>
        <p:sp>
          <p:nvSpPr>
            <p:cNvPr id="11"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dirty="0"/>
            </a:p>
          </p:txBody>
        </p:sp>
        <p:sp>
          <p:nvSpPr>
            <p:cNvPr id="31"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dirty="0"/>
            </a:p>
          </p:txBody>
        </p:sp>
      </p:grpSp>
      <p:grpSp>
        <p:nvGrpSpPr>
          <p:cNvPr id="10" name="Group 35"/>
          <p:cNvGrpSpPr/>
          <p:nvPr/>
        </p:nvGrpSpPr>
        <p:grpSpPr>
          <a:xfrm>
            <a:off x="8584055" y="2000250"/>
            <a:ext cx="552450" cy="542925"/>
            <a:chOff x="8667750" y="2000250"/>
            <a:chExt cx="476250" cy="542925"/>
          </a:xfrm>
        </p:grpSpPr>
        <p:sp>
          <p:nvSpPr>
            <p:cNvPr id="13"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lang="en-US" dirty="0"/>
            </a:p>
          </p:txBody>
        </p:sp>
        <p:sp>
          <p:nvSpPr>
            <p:cNvPr id="24"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lang="en-US" dirty="0"/>
            </a:p>
          </p:txBody>
        </p:sp>
        <p:sp>
          <p:nvSpPr>
            <p:cNvPr id="19"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en-US" dirty="0"/>
            </a:p>
          </p:txBody>
        </p:sp>
        <p:sp>
          <p:nvSpPr>
            <p:cNvPr id="30"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lang="en-US" dirty="0"/>
            </a:p>
          </p:txBody>
        </p:sp>
        <p:sp>
          <p:nvSpPr>
            <p:cNvPr id="17"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lang="en-US" dirty="0"/>
            </a:p>
          </p:txBody>
        </p:sp>
        <p:sp>
          <p:nvSpPr>
            <p:cNvPr id="16"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dirty="0"/>
            </a:p>
          </p:txBody>
        </p:sp>
        <p:sp>
          <p:nvSpPr>
            <p:cNvPr id="15"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dirty="0"/>
            </a:p>
          </p:txBody>
        </p:sp>
      </p:grpSp>
      <p:sp>
        <p:nvSpPr>
          <p:cNvPr id="23" name="Oval 28"/>
          <p:cNvSpPr/>
          <p:nvPr/>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en-US" dirty="0"/>
          </a:p>
        </p:txBody>
      </p:sp>
    </p:spTree>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Lst>
  <p:timing>
    <p:tnLst>
      <p:par>
        <p:cTn id="1" dur="indefinite" restart="never" nodeType="tmRoot"/>
      </p:par>
    </p:tnLst>
  </p:timing>
  <p:hf hdr="0" ftr="0" dt="0"/>
  <p:txStyles>
    <p:titleStyle>
      <a:lvl1pPr algn="l" rtl="0" eaLnBrk="1" latinLnBrk="0" hangingPunct="1">
        <a:spcBef>
          <a:spcPct val="0"/>
        </a:spcBef>
        <a:buNone/>
        <a:defRPr sz="36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000">
          <a:solidFill>
            <a:schemeClr val="tx1"/>
          </a:solidFill>
          <a:latin typeface="+mn-lt"/>
          <a:ea typeface="+mn-ea"/>
          <a:cs typeface="+mn-cs"/>
        </a:defRPr>
      </a:lvl1pPr>
      <a:lvl2pPr marL="742950" indent="-285750" algn="l" rtl="0" eaLnBrk="1" latinLnBrk="0" hangingPunct="1">
        <a:spcBef>
          <a:spcPct val="20000"/>
        </a:spcBef>
        <a:buChar char="–"/>
        <a:defRPr sz="20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2000">
          <a:solidFill>
            <a:schemeClr val="tx1"/>
          </a:solidFill>
          <a:latin typeface="+mn-lt"/>
          <a:ea typeface="+mn-ea"/>
          <a:cs typeface="+mn-cs"/>
        </a:defRPr>
      </a:lvl4pPr>
      <a:lvl5pPr marL="2057400" indent="-228600" algn="l" rtl="0" eaLnBrk="1" latinLnBrk="0" hangingPunct="1">
        <a:spcBef>
          <a:spcPct val="20000"/>
        </a:spcBef>
        <a:buChar char="»"/>
        <a:defRPr sz="20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AA2FC65-A537-49F0-A561-C4672F9859FB}"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spd="slow">
    <p:wipe dir="d"/>
  </p:transition>
  <p:timing>
    <p:tnLst>
      <p:par>
        <p:cTn id="1" dur="indefinite" restart="never" nodeType="tmRoot"/>
      </p:par>
    </p:tnLst>
  </p:timing>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2FC65-A537-49F0-A561-C4672F9859FB}" type="slidenum">
              <a:rPr lang="en-US" smtClean="0"/>
              <a:pPr/>
              <a:t>‹#›</a:t>
            </a:fld>
            <a:endParaRPr lang="en-US" dirty="0"/>
          </a:p>
        </p:txBody>
      </p:sp>
    </p:spTree>
    <p:extLst>
      <p:ext uri="{BB962C8B-B14F-4D97-AF65-F5344CB8AC3E}">
        <p14:creationId xmlns:p14="http://schemas.microsoft.com/office/powerpoint/2010/main" xmlns="" val="293074338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5.png"/><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5.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27.xml"/><Relationship Id="rId1" Type="http://schemas.openxmlformats.org/officeDocument/2006/relationships/themeOverride" Target="../theme/themeOverr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38.xml"/><Relationship Id="rId1" Type="http://schemas.openxmlformats.org/officeDocument/2006/relationships/themeOverride" Target="../theme/themeOverride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8.xml"/><Relationship Id="rId1" Type="http://schemas.openxmlformats.org/officeDocument/2006/relationships/themeOverride" Target="../theme/themeOverride5.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16.xml"/><Relationship Id="rId1" Type="http://schemas.openxmlformats.org/officeDocument/2006/relationships/themeOverride" Target="../theme/themeOverr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72.xml"/><Relationship Id="rId1" Type="http://schemas.openxmlformats.org/officeDocument/2006/relationships/themeOverride" Target="../theme/themeOverride7.xml"/></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3.png"/><Relationship Id="rId1" Type="http://schemas.openxmlformats.org/officeDocument/2006/relationships/slideLayout" Target="../slideLayouts/slideLayout18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8.xml"/><Relationship Id="rId1" Type="http://schemas.openxmlformats.org/officeDocument/2006/relationships/themeOverride" Target="../theme/themeOverride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05.xml"/><Relationship Id="rId1" Type="http://schemas.openxmlformats.org/officeDocument/2006/relationships/themeOverride" Target="../theme/themeOverride9.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83.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49.xml"/><Relationship Id="rId1" Type="http://schemas.openxmlformats.org/officeDocument/2006/relationships/themeOverride" Target="../theme/themeOverride10.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05.xml"/><Relationship Id="rId1" Type="http://schemas.openxmlformats.org/officeDocument/2006/relationships/themeOverride" Target="../theme/themeOverride11.xml"/><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71.xml"/></Relationships>
</file>

<file path=ppt/slides/_rels/slide2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6.pn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60.xml"/></Relationships>
</file>

<file path=ppt/slides/_rels/slide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9.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82.xm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293.xml"/><Relationship Id="rId1" Type="http://schemas.openxmlformats.org/officeDocument/2006/relationships/themeOverride" Target="../theme/themeOverride12.xml"/></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305.xml"/><Relationship Id="rId1" Type="http://schemas.openxmlformats.org/officeDocument/2006/relationships/themeOverride" Target="../theme/themeOverride13.xml"/></Relationships>
</file>

<file path=ppt/slides/_rels/slide3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94.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2.wdp"/><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34.xml"/><Relationship Id="rId6" Type="http://schemas.openxmlformats.org/officeDocument/2006/relationships/image" Target="../media/image28.png"/><Relationship Id="rId5" Type="http://schemas.microsoft.com/office/2007/relationships/hdphoto" Target="../media/hdphoto3.wdp"/><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46.xml"/><Relationship Id="rId5" Type="http://schemas.microsoft.com/office/2007/relationships/hdphoto" Target="../media/hdphoto4.wdp"/><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1.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7" name="Picture 3" descr="D:\RADIOLOGY\other\p.p\besm allah\2 (2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49" y="0"/>
            <a:ext cx="915584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BAA2FC65-A537-49F0-A561-C4672F9859FB}" type="slidenum">
              <a:rPr lang="en-US" smtClean="0"/>
              <a:pPr/>
              <a:t>1</a:t>
            </a:fld>
            <a:endParaRPr lang="en-US" dirty="0"/>
          </a:p>
        </p:txBody>
      </p:sp>
    </p:spTree>
    <p:extLst>
      <p:ext uri="{BB962C8B-B14F-4D97-AF65-F5344CB8AC3E}">
        <p14:creationId xmlns:p14="http://schemas.microsoft.com/office/powerpoint/2010/main" xmlns="" val="21704197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Print" pitchFamily="2" charset="0"/>
              </a:rPr>
              <a:t>Continue</a:t>
            </a:r>
            <a:endParaRPr lang="en-US" dirty="0">
              <a:latin typeface="Segoe Print" pitchFamily="2" charset="0"/>
            </a:endParaRPr>
          </a:p>
        </p:txBody>
      </p:sp>
      <p:sp>
        <p:nvSpPr>
          <p:cNvPr id="3" name="Content Placeholder 2"/>
          <p:cNvSpPr>
            <a:spLocks noGrp="1"/>
          </p:cNvSpPr>
          <p:nvPr>
            <p:ph idx="1"/>
          </p:nvPr>
        </p:nvSpPr>
        <p:spPr>
          <a:xfrm>
            <a:off x="228600" y="1905000"/>
            <a:ext cx="8305800" cy="4114800"/>
          </a:xfrm>
        </p:spPr>
        <p:txBody>
          <a:bodyPr/>
          <a:lstStyle/>
          <a:p>
            <a:pPr marL="514350" indent="-514350">
              <a:buSzPct val="200000"/>
              <a:buFont typeface="Wingdings" pitchFamily="2" charset="2"/>
              <a:buChar char="A"/>
            </a:pPr>
            <a:r>
              <a:rPr lang="en-US" i="1" dirty="0" smtClean="0">
                <a:solidFill>
                  <a:schemeClr val="tx2">
                    <a:lumMod val="50000"/>
                  </a:schemeClr>
                </a:solidFill>
                <a:latin typeface="Cambria" pitchFamily="18" charset="0"/>
              </a:rPr>
              <a:t>Our </a:t>
            </a:r>
            <a:r>
              <a:rPr lang="en-US" i="1" dirty="0">
                <a:solidFill>
                  <a:schemeClr val="tx2">
                    <a:lumMod val="50000"/>
                  </a:schemeClr>
                </a:solidFill>
                <a:latin typeface="Cambria" pitchFamily="18" charset="0"/>
              </a:rPr>
              <a:t>estimated regression coefficients may be </a:t>
            </a:r>
            <a:r>
              <a:rPr lang="en-US" i="1" u="sng" dirty="0" smtClean="0">
                <a:solidFill>
                  <a:schemeClr val="tx2">
                    <a:lumMod val="50000"/>
                  </a:schemeClr>
                </a:solidFill>
                <a:latin typeface="Cambria" pitchFamily="18" charset="0"/>
              </a:rPr>
              <a:t>biased</a:t>
            </a:r>
          </a:p>
          <a:p>
            <a:pPr marL="0" indent="0">
              <a:buSzPct val="200000"/>
              <a:buNone/>
            </a:pPr>
            <a:endParaRPr lang="en-US" i="1" u="sng" dirty="0">
              <a:solidFill>
                <a:schemeClr val="tx2">
                  <a:lumMod val="50000"/>
                </a:schemeClr>
              </a:solidFill>
              <a:latin typeface="Cambria" pitchFamily="18" charset="0"/>
            </a:endParaRPr>
          </a:p>
          <a:p>
            <a:pPr marL="685800" indent="-685800">
              <a:buSzPct val="200000"/>
              <a:buFont typeface="Wingdings" pitchFamily="2" charset="2"/>
              <a:buChar char=""/>
            </a:pPr>
            <a:r>
              <a:rPr lang="en-US" i="1" dirty="0">
                <a:solidFill>
                  <a:schemeClr val="tx2">
                    <a:lumMod val="50000"/>
                  </a:schemeClr>
                </a:solidFill>
                <a:latin typeface="Cambria" pitchFamily="18" charset="0"/>
              </a:rPr>
              <a:t>The estimated β1 thus measures the marginal effect of X1 on Y without holding X2 constant. Since X2 is in the error term, the error term will covary with X1 if X2 covaries with X1 .</a:t>
            </a:r>
          </a:p>
          <a:p>
            <a:pPr marL="0" indent="0">
              <a:buSzPct val="200000"/>
              <a:buNone/>
            </a:pPr>
            <a:endParaRPr lang="en-US" dirty="0"/>
          </a:p>
        </p:txBody>
      </p:sp>
      <p:sp>
        <p:nvSpPr>
          <p:cNvPr id="4" name="Slide Number Placeholder 3"/>
          <p:cNvSpPr>
            <a:spLocks noGrp="1"/>
          </p:cNvSpPr>
          <p:nvPr>
            <p:ph type="sldNum" sz="quarter" idx="12"/>
          </p:nvPr>
        </p:nvSpPr>
        <p:spPr/>
        <p:txBody>
          <a:bodyPr/>
          <a:lstStyle/>
          <a:p>
            <a:fld id="{BAA2FC65-A537-49F0-A561-C4672F9859FB}" type="slidenum">
              <a:rPr lang="en-US" smtClean="0"/>
              <a:pPr/>
              <a:t>10</a:t>
            </a:fld>
            <a:endParaRPr lang="en-US" dirty="0"/>
          </a:p>
        </p:txBody>
      </p:sp>
    </p:spTree>
    <p:extLst>
      <p:ext uri="{BB962C8B-B14F-4D97-AF65-F5344CB8AC3E}">
        <p14:creationId xmlns:p14="http://schemas.microsoft.com/office/powerpoint/2010/main" xmlns="" val="91093517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752600" y="533400"/>
            <a:ext cx="6934200" cy="5562600"/>
          </a:xfrm>
        </p:spPr>
        <p:txBody>
          <a:bodyPr/>
          <a:lstStyle/>
          <a:p>
            <a:pPr marL="0" indent="0">
              <a:lnSpc>
                <a:spcPct val="150000"/>
              </a:lnSpc>
              <a:buNone/>
            </a:pPr>
            <a:r>
              <a:rPr lang="en-US" sz="3200" i="1" dirty="0">
                <a:solidFill>
                  <a:schemeClr val="tx1"/>
                </a:solidFill>
                <a:latin typeface="Cambria" pitchFamily="18" charset="0"/>
                <a:ea typeface="Cambria Math" pitchFamily="18" charset="0"/>
              </a:rPr>
              <a:t>In general, we say that a variable X is endogenous if it is correlated with the model error term. Endogeneity always induces bias.</a:t>
            </a:r>
          </a:p>
          <a:p>
            <a:pPr marL="0" indent="0">
              <a:buNone/>
            </a:pPr>
            <a:endParaRPr lang="en-US" dirty="0">
              <a:solidFill>
                <a:schemeClr val="tx2"/>
              </a:solidFill>
              <a:latin typeface="+mn-lt"/>
              <a:ea typeface="+mn-ea"/>
              <a:cs typeface="+mn-cs"/>
            </a:endParaRPr>
          </a:p>
          <a:p>
            <a:endParaRPr lang="en-US" dirty="0"/>
          </a:p>
        </p:txBody>
      </p:sp>
      <p:pic>
        <p:nvPicPr>
          <p:cNvPr id="4" name="Picture 3"/>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2952750" y="3886200"/>
            <a:ext cx="4114800" cy="1924050"/>
          </a:xfrm>
          <a:prstGeom prst="rect">
            <a:avLst/>
          </a:prstGeom>
        </p:spPr>
      </p:pic>
      <p:sp>
        <p:nvSpPr>
          <p:cNvPr id="5" name="Slide Number Placeholder 4"/>
          <p:cNvSpPr>
            <a:spLocks noGrp="1"/>
          </p:cNvSpPr>
          <p:nvPr>
            <p:ph type="sldNum" sz="quarter" idx="11"/>
          </p:nvPr>
        </p:nvSpPr>
        <p:spPr/>
        <p:txBody>
          <a:bodyPr/>
          <a:lstStyle/>
          <a:p>
            <a:fld id="{BAA2FC65-A537-49F0-A561-C4672F9859FB}" type="slidenum">
              <a:rPr lang="en-US" smtClean="0"/>
              <a:pPr/>
              <a:t>11</a:t>
            </a:fld>
            <a:endParaRPr lang="en-US" dirty="0"/>
          </a:p>
        </p:txBody>
      </p:sp>
    </p:spTree>
    <p:extLst>
      <p:ext uri="{BB962C8B-B14F-4D97-AF65-F5344CB8AC3E}">
        <p14:creationId xmlns:p14="http://schemas.microsoft.com/office/powerpoint/2010/main" xmlns="" val="200849146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flipV="1">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1905000" y="2590800"/>
            <a:ext cx="7010400" cy="4800600"/>
          </a:xfrm>
        </p:spPr>
        <p:txBody>
          <a:bodyPr>
            <a:noAutofit/>
          </a:bodyPr>
          <a:lstStyle/>
          <a:p>
            <a:pPr marL="628650" indent="-628650">
              <a:lnSpc>
                <a:spcPct val="200000"/>
              </a:lnSpc>
              <a:buSzPct val="200000"/>
              <a:buFont typeface="Wingdings" pitchFamily="2" charset="2"/>
              <a:buChar char="G"/>
            </a:pPr>
            <a:r>
              <a:rPr lang="en-US" sz="3000" b="1" i="1" dirty="0" smtClean="0">
                <a:solidFill>
                  <a:schemeClr val="accent1">
                    <a:lumMod val="50000"/>
                  </a:schemeClr>
                </a:solidFill>
                <a:latin typeface="Cambria" pitchFamily="18" charset="0"/>
              </a:rPr>
              <a:t>Instrumental variables</a:t>
            </a:r>
          </a:p>
          <a:p>
            <a:pPr marL="685800" indent="-685800">
              <a:lnSpc>
                <a:spcPct val="200000"/>
              </a:lnSpc>
              <a:buSzPct val="200000"/>
              <a:buFont typeface="Wingdings" pitchFamily="2" charset="2"/>
              <a:buChar char="A"/>
            </a:pPr>
            <a:r>
              <a:rPr lang="en-US" sz="3000" b="1" i="1" dirty="0">
                <a:solidFill>
                  <a:schemeClr val="accent1">
                    <a:lumMod val="50000"/>
                  </a:schemeClr>
                </a:solidFill>
                <a:latin typeface="Cambria" pitchFamily="18" charset="0"/>
              </a:rPr>
              <a:t>Proxy variables</a:t>
            </a:r>
          </a:p>
        </p:txBody>
      </p:sp>
      <p:sp>
        <p:nvSpPr>
          <p:cNvPr id="2" name="Title 1"/>
          <p:cNvSpPr>
            <a:spLocks noGrp="1"/>
          </p:cNvSpPr>
          <p:nvPr>
            <p:ph type="title"/>
          </p:nvPr>
        </p:nvSpPr>
        <p:spPr>
          <a:xfrm>
            <a:off x="1905000" y="1066800"/>
            <a:ext cx="6934200" cy="11430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lvl="0"/>
            <a:r>
              <a:rPr lang="en-US" sz="3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Print" pitchFamily="2" charset="0"/>
              </a:rPr>
              <a:t>Solution </a:t>
            </a:r>
            <a:r>
              <a:rPr lang="en-US" sz="3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Print" pitchFamily="2" charset="0"/>
              </a:rPr>
              <a:t>for the </a:t>
            </a:r>
            <a:r>
              <a:rPr lang="en-US" sz="3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Print" pitchFamily="2" charset="0"/>
              </a:rPr>
              <a:t>endogeneity</a:t>
            </a:r>
            <a:br>
              <a:rPr lang="en-US" sz="3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Print" pitchFamily="2" charset="0"/>
              </a:rPr>
            </a:br>
            <a:r>
              <a:rPr lang="en-US" sz="3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Print" pitchFamily="2" charset="0"/>
              </a:rPr>
              <a:t>omitted variable</a:t>
            </a:r>
            <a:endParaRPr lang="en-US" sz="3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Print" pitchFamily="2" charset="0"/>
            </a:endParaRPr>
          </a:p>
        </p:txBody>
      </p:sp>
      <p:sp>
        <p:nvSpPr>
          <p:cNvPr id="4" name="Slide Number Placeholder 3"/>
          <p:cNvSpPr>
            <a:spLocks noGrp="1"/>
          </p:cNvSpPr>
          <p:nvPr>
            <p:ph type="sldNum" sz="quarter" idx="12"/>
          </p:nvPr>
        </p:nvSpPr>
        <p:spPr/>
        <p:txBody>
          <a:bodyPr/>
          <a:lstStyle/>
          <a:p>
            <a:fld id="{BAA2FC65-A537-49F0-A561-C4672F9859FB}" type="slidenum">
              <a:rPr lang="en-US" smtClean="0"/>
              <a:pPr/>
              <a:t>12</a:t>
            </a:fld>
            <a:endParaRPr lang="en-US" dirty="0"/>
          </a:p>
        </p:txBody>
      </p:sp>
    </p:spTree>
    <p:extLst>
      <p:ext uri="{BB962C8B-B14F-4D97-AF65-F5344CB8AC3E}">
        <p14:creationId xmlns:p14="http://schemas.microsoft.com/office/powerpoint/2010/main" xmlns="" val="19280502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a:off x="5791200" y="4248150"/>
            <a:ext cx="609600" cy="0"/>
          </a:xfrm>
          <a:prstGeom prst="straightConnector1">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076700" y="5162550"/>
            <a:ext cx="762000" cy="0"/>
          </a:xfrm>
          <a:prstGeom prst="straightConnector1">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609600" y="1447800"/>
                <a:ext cx="8229600" cy="4690605"/>
              </a:xfrm>
            </p:spPr>
            <p:txBody>
              <a:bodyPr/>
              <a:lstStyle/>
              <a:p>
                <a:pPr marL="0" lvl="0" indent="0" fontAlgn="auto">
                  <a:lnSpc>
                    <a:spcPct val="150000"/>
                  </a:lnSpc>
                  <a:spcBef>
                    <a:spcPts val="600"/>
                  </a:spcBef>
                  <a:spcAft>
                    <a:spcPts val="0"/>
                  </a:spcAft>
                  <a:buClr>
                    <a:schemeClr val="accent4"/>
                  </a:buClr>
                  <a:buSzPct val="70000"/>
                  <a:buNone/>
                </a:pPr>
                <a:r>
                  <a:rPr lang="en-US" sz="2800" i="1" kern="1200" dirty="0">
                    <a:solidFill>
                      <a:srgbClr val="002060"/>
                    </a:solidFill>
                    <a:latin typeface="Cambria" pitchFamily="18" charset="0"/>
                  </a:rPr>
                  <a:t>The IV method involves finding another variable, called an instrumental variable (denoted Z) , which satisfies two </a:t>
                </a:r>
                <a:r>
                  <a:rPr lang="en-US" sz="2800" i="1" kern="1200" dirty="0" smtClean="0">
                    <a:solidFill>
                      <a:srgbClr val="002060"/>
                    </a:solidFill>
                    <a:latin typeface="Cambria" pitchFamily="18" charset="0"/>
                  </a:rPr>
                  <a:t>properties :</a:t>
                </a:r>
              </a:p>
              <a:p>
                <a:pPr marL="0" indent="0">
                  <a:buNone/>
                </a:pPr>
                <a:endParaRPr lang="en-US" sz="2800" dirty="0"/>
              </a:p>
              <a:p>
                <a:pPr>
                  <a:buSzPct val="70000"/>
                  <a:buFont typeface="Wingdings" pitchFamily="2" charset="2"/>
                  <a:buChar char="q"/>
                </a:pPr>
                <a:r>
                  <a:rPr lang="en-US" sz="2800" i="1" kern="1200" dirty="0" smtClean="0">
                    <a:solidFill>
                      <a:srgbClr val="002060"/>
                    </a:solidFill>
                    <a:latin typeface="Cambria" pitchFamily="18" charset="0"/>
                  </a:rPr>
                  <a:t>Relevance </a:t>
                </a:r>
                <a:r>
                  <a:rPr lang="en-US" sz="2800" i="1" kern="1200" dirty="0">
                    <a:solidFill>
                      <a:srgbClr val="002060"/>
                    </a:solidFill>
                    <a:latin typeface="Cambria" pitchFamily="18" charset="0"/>
                  </a:rPr>
                  <a:t>= Correlated </a:t>
                </a:r>
                <a:r>
                  <a:rPr lang="en-US" sz="2800" i="1" kern="1200" dirty="0" smtClean="0">
                    <a:solidFill>
                      <a:srgbClr val="002060"/>
                    </a:solidFill>
                    <a:latin typeface="Cambria" pitchFamily="18" charset="0"/>
                  </a:rPr>
                  <a:t> with </a:t>
                </a:r>
                <a14:m>
                  <m:oMath xmlns:m="http://schemas.openxmlformats.org/officeDocument/2006/math">
                    <m:sSub>
                      <m:sSubPr>
                        <m:ctrlPr>
                          <a:rPr lang="en-US" sz="2800" i="1" kern="1200" dirty="0">
                            <a:solidFill>
                              <a:srgbClr val="002060"/>
                            </a:solidFill>
                            <a:latin typeface="Cambria Math"/>
                          </a:rPr>
                        </m:ctrlPr>
                      </m:sSubPr>
                      <m:e>
                        <m:r>
                          <a:rPr lang="en-US" sz="2800" b="0" i="1" kern="1200" dirty="0">
                            <a:solidFill>
                              <a:srgbClr val="002060"/>
                            </a:solidFill>
                            <a:latin typeface="Cambria Math"/>
                          </a:rPr>
                          <m:t>𝑋</m:t>
                        </m:r>
                      </m:e>
                      <m:sub>
                        <m:r>
                          <a:rPr lang="en-US" sz="2800" b="0" i="1" kern="1200" dirty="0">
                            <a:solidFill>
                              <a:srgbClr val="002060"/>
                            </a:solidFill>
                            <a:latin typeface="Cambria Math"/>
                          </a:rPr>
                          <m:t>1</m:t>
                        </m:r>
                      </m:sub>
                    </m:sSub>
                  </m:oMath>
                </a14:m>
                <a:r>
                  <a:rPr lang="en-US" sz="2800" kern="1200" dirty="0">
                    <a:solidFill>
                      <a:prstClr val="black"/>
                    </a:solidFill>
                    <a:latin typeface="Century Schoolbook"/>
                  </a:rPr>
                  <a:t>	  </a:t>
                </a:r>
                <a:r>
                  <a:rPr lang="en-US" sz="2800" kern="1200" dirty="0" smtClean="0">
                    <a:solidFill>
                      <a:prstClr val="black"/>
                    </a:solidFill>
                    <a:latin typeface="Century Schoolbook"/>
                  </a:rPr>
                  <a:t>  </a:t>
                </a:r>
                <a:r>
                  <a:rPr lang="en-US" sz="2800" i="1" kern="1200" dirty="0" smtClean="0">
                    <a:solidFill>
                      <a:srgbClr val="002060"/>
                    </a:solidFill>
                    <a:latin typeface="Cambria" pitchFamily="18" charset="0"/>
                  </a:rPr>
                  <a:t>Cov(Z</a:t>
                </a:r>
                <a:r>
                  <a:rPr lang="en-US" sz="2800" i="1" kern="1200" dirty="0">
                    <a:solidFill>
                      <a:srgbClr val="002060"/>
                    </a:solidFill>
                    <a:latin typeface="Cambria" pitchFamily="18" charset="0"/>
                  </a:rPr>
                  <a:t>,</a:t>
                </a:r>
                <a:r>
                  <a:rPr lang="en-US" sz="2800" kern="1200" dirty="0">
                    <a:solidFill>
                      <a:srgbClr val="002060"/>
                    </a:solidFill>
                    <a:latin typeface="Century Schoolbook"/>
                  </a:rPr>
                  <a:t> </a:t>
                </a:r>
                <a14:m>
                  <m:oMath xmlns:m="http://schemas.openxmlformats.org/officeDocument/2006/math">
                    <m:sSub>
                      <m:sSubPr>
                        <m:ctrlPr>
                          <a:rPr lang="en-US" sz="2800" i="1" kern="1200" dirty="0">
                            <a:solidFill>
                              <a:srgbClr val="002060"/>
                            </a:solidFill>
                            <a:latin typeface="Cambria Math"/>
                          </a:rPr>
                        </m:ctrlPr>
                      </m:sSubPr>
                      <m:e>
                        <m:r>
                          <a:rPr lang="en-US" sz="2800" b="0" i="1" kern="1200" dirty="0">
                            <a:solidFill>
                              <a:srgbClr val="002060"/>
                            </a:solidFill>
                            <a:latin typeface="Cambria Math"/>
                          </a:rPr>
                          <m:t>𝑋</m:t>
                        </m:r>
                      </m:e>
                      <m:sub>
                        <m:r>
                          <a:rPr lang="en-US" sz="2800" b="0" i="1" kern="1200" dirty="0">
                            <a:solidFill>
                              <a:srgbClr val="002060"/>
                            </a:solidFill>
                            <a:latin typeface="Cambria Math"/>
                          </a:rPr>
                          <m:t>1</m:t>
                        </m:r>
                      </m:sub>
                    </m:sSub>
                  </m:oMath>
                </a14:m>
                <a:r>
                  <a:rPr lang="en-US" sz="2800" i="1" kern="1200" dirty="0">
                    <a:solidFill>
                      <a:srgbClr val="002060"/>
                    </a:solidFill>
                    <a:latin typeface="Cambria" pitchFamily="18" charset="0"/>
                  </a:rPr>
                  <a:t>) ≠ </a:t>
                </a:r>
                <a:r>
                  <a:rPr lang="en-US" sz="2800" i="1" kern="1200" dirty="0" smtClean="0">
                    <a:solidFill>
                      <a:srgbClr val="002060"/>
                    </a:solidFill>
                    <a:latin typeface="Cambria" pitchFamily="18" charset="0"/>
                  </a:rPr>
                  <a:t>0</a:t>
                </a:r>
              </a:p>
              <a:p>
                <a:pPr lvl="0" fontAlgn="auto">
                  <a:spcBef>
                    <a:spcPts val="600"/>
                  </a:spcBef>
                  <a:spcAft>
                    <a:spcPts val="0"/>
                  </a:spcAft>
                  <a:buClr>
                    <a:schemeClr val="accent4"/>
                  </a:buClr>
                  <a:buSzPct val="70000"/>
                  <a:buFont typeface="Wingdings" pitchFamily="2" charset="2"/>
                  <a:buChar char="q"/>
                </a:pPr>
                <a:r>
                  <a:rPr lang="en-US" sz="2800" i="1" kern="1200" dirty="0">
                    <a:solidFill>
                      <a:srgbClr val="002060"/>
                    </a:solidFill>
                    <a:latin typeface="Cambria" pitchFamily="18" charset="0"/>
                  </a:rPr>
                  <a:t>Exogenous = Not correlated with Y  but through its correlation with </a:t>
                </a:r>
                <a14:m>
                  <m:oMath xmlns:m="http://schemas.openxmlformats.org/officeDocument/2006/math">
                    <m:sSub>
                      <m:sSubPr>
                        <m:ctrlPr>
                          <a:rPr lang="en-US" sz="2800" i="1" kern="1200" dirty="0">
                            <a:solidFill>
                              <a:srgbClr val="002060"/>
                            </a:solidFill>
                            <a:latin typeface="Cambria Math"/>
                          </a:rPr>
                        </m:ctrlPr>
                      </m:sSubPr>
                      <m:e>
                        <m:r>
                          <a:rPr lang="en-US" sz="2800" b="0" i="1" kern="1200" dirty="0">
                            <a:solidFill>
                              <a:srgbClr val="002060"/>
                            </a:solidFill>
                            <a:latin typeface="Cambria Math"/>
                          </a:rPr>
                          <m:t>𝑋</m:t>
                        </m:r>
                      </m:e>
                      <m:sub>
                        <m:r>
                          <a:rPr lang="en-US" sz="2800" b="0" i="1" kern="1200" dirty="0">
                            <a:solidFill>
                              <a:srgbClr val="002060"/>
                            </a:solidFill>
                            <a:latin typeface="Cambria Math"/>
                          </a:rPr>
                          <m:t>1</m:t>
                        </m:r>
                      </m:sub>
                    </m:sSub>
                  </m:oMath>
                </a14:m>
                <a:r>
                  <a:rPr lang="en-US" sz="2800" i="1" kern="1200" dirty="0">
                    <a:solidFill>
                      <a:srgbClr val="002060"/>
                    </a:solidFill>
                    <a:latin typeface="Cambria" pitchFamily="18" charset="0"/>
                  </a:rPr>
                  <a:t>	</a:t>
                </a:r>
                <a:r>
                  <a:rPr lang="en-US" sz="2800" i="1" kern="1200" dirty="0" smtClean="0">
                    <a:solidFill>
                      <a:srgbClr val="002060"/>
                    </a:solidFill>
                    <a:latin typeface="Cambria" pitchFamily="18" charset="0"/>
                  </a:rPr>
                  <a:t>         Cov(Z </a:t>
                </a:r>
                <a:r>
                  <a:rPr lang="en-US" sz="2800" i="1" kern="1200" dirty="0">
                    <a:solidFill>
                      <a:srgbClr val="002060"/>
                    </a:solidFill>
                    <a:latin typeface="Cambria" pitchFamily="18" charset="0"/>
                  </a:rPr>
                  <a:t>,u) = </a:t>
                </a:r>
                <a:r>
                  <a:rPr lang="en-US" sz="2800" i="1" kern="1200" dirty="0" smtClean="0">
                    <a:solidFill>
                      <a:srgbClr val="002060"/>
                    </a:solidFill>
                    <a:latin typeface="Cambria" pitchFamily="18" charset="0"/>
                  </a:rPr>
                  <a:t>0</a:t>
                </a:r>
              </a:p>
              <a:p>
                <a:pPr lvl="0" fontAlgn="auto">
                  <a:spcBef>
                    <a:spcPts val="600"/>
                  </a:spcBef>
                  <a:spcAft>
                    <a:spcPts val="0"/>
                  </a:spcAft>
                  <a:buClr>
                    <a:schemeClr val="accent4"/>
                  </a:buClr>
                  <a:buSzPct val="70000"/>
                  <a:buFont typeface="Wingdings" pitchFamily="2" charset="2"/>
                  <a:buChar char="q"/>
                </a:pPr>
                <a:endParaRPr lang="en-US" sz="2800" i="1" kern="1200" dirty="0" smtClean="0">
                  <a:solidFill>
                    <a:srgbClr val="002060"/>
                  </a:solidFill>
                  <a:latin typeface="Cambria" pitchFamily="18" charset="0"/>
                </a:endParaRPr>
              </a:p>
              <a:p>
                <a:pPr marL="0" indent="0">
                  <a:lnSpc>
                    <a:spcPct val="160000"/>
                  </a:lnSpc>
                  <a:buNone/>
                </a:pPr>
                <a:endParaRPr lang="en-US" i="1" dirty="0" smtClean="0">
                  <a:latin typeface="Cambria" pitchFamily="18" charset="0"/>
                </a:endParaRPr>
              </a:p>
              <a:p>
                <a:pPr marL="0" indent="0">
                  <a:lnSpc>
                    <a:spcPct val="160000"/>
                  </a:lnSpc>
                  <a:buNone/>
                </a:pPr>
                <a:endParaRPr lang="en-US" i="1" dirty="0" smtClean="0">
                  <a:latin typeface="Cambria"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09600" y="1447800"/>
                <a:ext cx="8229600" cy="4690605"/>
              </a:xfrm>
              <a:blipFill rotWithShape="1">
                <a:blip r:embed="rId2"/>
                <a:stretch>
                  <a:fillRect l="-1481" r="-74"/>
                </a:stretch>
              </a:blipFill>
            </p:spPr>
            <p:txBody>
              <a:bodyPr/>
              <a:lstStyle/>
              <a:p>
                <a:r>
                  <a:rPr lang="en-US">
                    <a:noFill/>
                  </a:rPr>
                  <a:t> </a:t>
                </a:r>
              </a:p>
            </p:txBody>
          </p:sp>
        </mc:Fallback>
      </mc:AlternateContent>
      <p:sp>
        <p:nvSpPr>
          <p:cNvPr id="4" name="Rounded Rectangle 3"/>
          <p:cNvSpPr/>
          <p:nvPr/>
        </p:nvSpPr>
        <p:spPr>
          <a:xfrm>
            <a:off x="494288" y="1371600"/>
            <a:ext cx="8153400" cy="449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660033"/>
              </a:solidFill>
            </a:endParaRPr>
          </a:p>
        </p:txBody>
      </p:sp>
      <p:grpSp>
        <p:nvGrpSpPr>
          <p:cNvPr id="7" name="Group 20"/>
          <p:cNvGrpSpPr>
            <a:grpSpLocks/>
          </p:cNvGrpSpPr>
          <p:nvPr/>
        </p:nvGrpSpPr>
        <p:grpSpPr bwMode="auto">
          <a:xfrm>
            <a:off x="2670968" y="1561306"/>
            <a:ext cx="3779840" cy="3294063"/>
            <a:chOff x="814" y="2090"/>
            <a:chExt cx="2381" cy="2075"/>
          </a:xfrm>
        </p:grpSpPr>
        <p:sp>
          <p:nvSpPr>
            <p:cNvPr id="9" name="Oval 6"/>
            <p:cNvSpPr>
              <a:spLocks noChangeArrowheads="1"/>
            </p:cNvSpPr>
            <p:nvPr/>
          </p:nvSpPr>
          <p:spPr bwMode="auto">
            <a:xfrm>
              <a:off x="831" y="2090"/>
              <a:ext cx="627" cy="545"/>
            </a:xfrm>
            <a:prstGeom prst="ellipse">
              <a:avLst/>
            </a:prstGeom>
            <a:ln>
              <a:headEnd/>
              <a:tailEnd/>
            </a:ln>
            <a:extLst/>
          </p:spPr>
          <p:style>
            <a:lnRef idx="0">
              <a:schemeClr val="accent5"/>
            </a:lnRef>
            <a:fillRef idx="3">
              <a:schemeClr val="accent5"/>
            </a:fillRef>
            <a:effectRef idx="3">
              <a:schemeClr val="accent5"/>
            </a:effectRef>
            <a:fontRef idx="minor">
              <a:schemeClr val="lt1"/>
            </a:fontRef>
          </p:style>
          <p:txBody>
            <a:bodyPr wrap="none" anchor="ctr"/>
            <a:lstStyle/>
            <a:p>
              <a:endParaRPr lang="en-US" dirty="0">
                <a:solidFill>
                  <a:srgbClr val="660033"/>
                </a:solidFill>
              </a:endParaRPr>
            </a:p>
          </p:txBody>
        </p:sp>
        <p:sp>
          <p:nvSpPr>
            <p:cNvPr id="10" name="Text Box 7"/>
            <p:cNvSpPr txBox="1">
              <a:spLocks noChangeArrowheads="1"/>
            </p:cNvSpPr>
            <p:nvPr/>
          </p:nvSpPr>
          <p:spPr bwMode="auto">
            <a:xfrm>
              <a:off x="1026" y="2179"/>
              <a:ext cx="256" cy="368"/>
            </a:xfrm>
            <a:prstGeom prst="rect">
              <a:avLst/>
            </a:prstGeom>
            <a:noFill/>
            <a:ln>
              <a:noFill/>
            </a:ln>
            <a:extLst/>
          </p:spPr>
          <p:style>
            <a:lnRef idx="0">
              <a:schemeClr val="accent5"/>
            </a:lnRef>
            <a:fillRef idx="3">
              <a:schemeClr val="accent5"/>
            </a:fillRef>
            <a:effectRef idx="3">
              <a:schemeClr val="accent5"/>
            </a:effectRef>
            <a:fontRef idx="minor">
              <a:schemeClr val="lt1"/>
            </a:fontRef>
          </p:style>
          <p:txBody>
            <a:bodyPr wrap="none">
              <a:spAutoFit/>
            </a:bodyPr>
            <a:lstStyle/>
            <a:p>
              <a:pPr>
                <a:lnSpc>
                  <a:spcPct val="100000"/>
                </a:lnSpc>
                <a:spcBef>
                  <a:spcPct val="0"/>
                </a:spcBef>
                <a:buClrTx/>
                <a:buSzTx/>
                <a:buFontTx/>
                <a:buNone/>
              </a:pPr>
              <a:r>
                <a:rPr lang="en-US" sz="3200" i="1" dirty="0">
                  <a:solidFill>
                    <a:srgbClr val="660033"/>
                  </a:solidFill>
                  <a:latin typeface="Cambria Math"/>
                </a:rPr>
                <a:t>Z</a:t>
              </a:r>
            </a:p>
          </p:txBody>
        </p:sp>
        <p:sp>
          <p:nvSpPr>
            <p:cNvPr id="11" name="Line 8"/>
            <p:cNvSpPr>
              <a:spLocks noChangeShapeType="1"/>
            </p:cNvSpPr>
            <p:nvPr/>
          </p:nvSpPr>
          <p:spPr bwMode="auto">
            <a:xfrm>
              <a:off x="1174" y="2614"/>
              <a:ext cx="0" cy="272"/>
            </a:xfrm>
            <a:prstGeom prst="line">
              <a:avLst/>
            </a:prstGeom>
            <a:noFill/>
            <a:ln w="9525">
              <a:solidFill>
                <a:srgbClr val="660033"/>
              </a:solidFill>
              <a:round/>
              <a:headEnd/>
              <a:tailEnd type="triangle" w="med" len="med"/>
            </a:ln>
            <a:effectLst/>
            <a:extLst/>
          </p:spPr>
          <p:txBody>
            <a:bodyPr/>
            <a:lstStyle/>
            <a:p>
              <a:endParaRPr lang="en-US" dirty="0">
                <a:solidFill>
                  <a:srgbClr val="660033"/>
                </a:solidFill>
              </a:endParaRPr>
            </a:p>
          </p:txBody>
        </p:sp>
        <p:sp>
          <p:nvSpPr>
            <p:cNvPr id="12" name="Oval 9"/>
            <p:cNvSpPr>
              <a:spLocks noChangeArrowheads="1"/>
            </p:cNvSpPr>
            <p:nvPr/>
          </p:nvSpPr>
          <p:spPr bwMode="auto">
            <a:xfrm>
              <a:off x="815" y="2905"/>
              <a:ext cx="619" cy="587"/>
            </a:xfrm>
            <a:prstGeom prst="ellipse">
              <a:avLst/>
            </a:prstGeom>
            <a:ln>
              <a:headEnd/>
              <a:tailEnd/>
            </a:ln>
            <a:extLst/>
          </p:spPr>
          <p:style>
            <a:lnRef idx="0">
              <a:schemeClr val="accent5"/>
            </a:lnRef>
            <a:fillRef idx="3">
              <a:schemeClr val="accent5"/>
            </a:fillRef>
            <a:effectRef idx="3">
              <a:schemeClr val="accent5"/>
            </a:effectRef>
            <a:fontRef idx="minor">
              <a:schemeClr val="lt1"/>
            </a:fontRef>
          </p:style>
          <p:txBody>
            <a:bodyPr wrap="none" anchor="ctr"/>
            <a:lstStyle/>
            <a:p>
              <a:endParaRPr lang="en-US" dirty="0">
                <a:solidFill>
                  <a:srgbClr val="660033"/>
                </a:solidFill>
              </a:endParaRPr>
            </a:p>
          </p:txBody>
        </p:sp>
        <mc:AlternateContent xmlns:mc="http://schemas.openxmlformats.org/markup-compatibility/2006">
          <mc:Choice xmlns:a14="http://schemas.microsoft.com/office/drawing/2010/main" xmlns="" Requires="a14">
            <p:sp>
              <p:nvSpPr>
                <p:cNvPr id="13" name="Text Box 10"/>
                <p:cNvSpPr txBox="1">
                  <a:spLocks noChangeArrowheads="1"/>
                </p:cNvSpPr>
                <p:nvPr/>
              </p:nvSpPr>
              <p:spPr bwMode="auto">
                <a:xfrm>
                  <a:off x="916" y="3015"/>
                  <a:ext cx="457" cy="368"/>
                </a:xfrm>
                <a:prstGeom prst="rect">
                  <a:avLst/>
                </a:prstGeom>
                <a:noFill/>
                <a:ln>
                  <a:noFill/>
                </a:ln>
                <a:extLst/>
              </p:spPr>
              <p:style>
                <a:lnRef idx="0">
                  <a:schemeClr val="accent5"/>
                </a:lnRef>
                <a:fillRef idx="3">
                  <a:schemeClr val="accent5"/>
                </a:fillRef>
                <a:effectRef idx="3">
                  <a:schemeClr val="accent5"/>
                </a:effectRef>
                <a:fontRef idx="minor">
                  <a:schemeClr val="lt1"/>
                </a:fontRef>
              </p:style>
              <p:txBody>
                <a:bodyPr wrap="none">
                  <a:spAutoFit/>
                </a:bodyPr>
                <a:lstStyle/>
                <a:p>
                  <a:pPr>
                    <a:spcBef>
                      <a:spcPct val="0"/>
                    </a:spcBef>
                  </a:pPr>
                  <a14:m>
                    <m:oMathPara xmlns:m="http://schemas.openxmlformats.org/officeDocument/2006/math">
                      <m:oMathParaPr>
                        <m:jc m:val="centerGroup"/>
                      </m:oMathParaPr>
                      <m:oMath xmlns:m="http://schemas.openxmlformats.org/officeDocument/2006/math">
                        <m:sSub>
                          <m:sSubPr>
                            <m:ctrlPr>
                              <a:rPr lang="en-US" sz="3200" i="1" dirty="0" smtClean="0">
                                <a:solidFill>
                                  <a:srgbClr val="660033"/>
                                </a:solidFill>
                                <a:latin typeface="Cambria Math"/>
                              </a:rPr>
                            </m:ctrlPr>
                          </m:sSubPr>
                          <m:e>
                            <m:r>
                              <a:rPr lang="en-US" sz="3200" i="1" dirty="0">
                                <a:solidFill>
                                  <a:srgbClr val="660033"/>
                                </a:solidFill>
                                <a:latin typeface="Cambria Math"/>
                              </a:rPr>
                              <m:t>𝑋</m:t>
                            </m:r>
                          </m:e>
                          <m:sub>
                            <m:r>
                              <a:rPr lang="en-US" sz="3200" i="1" dirty="0">
                                <a:solidFill>
                                  <a:srgbClr val="660033"/>
                                </a:solidFill>
                                <a:latin typeface="Cambria Math"/>
                              </a:rPr>
                              <m:t>1</m:t>
                            </m:r>
                          </m:sub>
                        </m:sSub>
                      </m:oMath>
                    </m:oMathPara>
                  </a14:m>
                  <a:endParaRPr lang="en-US" sz="3200" b="0" dirty="0">
                    <a:solidFill>
                      <a:srgbClr val="660033"/>
                    </a:solidFill>
                    <a:latin typeface="Arial" charset="0"/>
                  </a:endParaRPr>
                </a:p>
              </p:txBody>
            </p:sp>
          </mc:Choice>
          <mc:Fallback>
            <p:sp>
              <p:nvSpPr>
                <p:cNvPr id="13" name="Text Box 10"/>
                <p:cNvSpPr txBox="1">
                  <a:spLocks noRot="1" noChangeAspect="1" noMove="1" noResize="1" noEditPoints="1" noAdjustHandles="1" noChangeArrowheads="1" noChangeShapeType="1" noTextEdit="1"/>
                </p:cNvSpPr>
                <p:nvPr/>
              </p:nvSpPr>
              <p:spPr bwMode="auto">
                <a:xfrm>
                  <a:off x="916" y="3015"/>
                  <a:ext cx="457" cy="368"/>
                </a:xfrm>
                <a:prstGeom prst="rect">
                  <a:avLst/>
                </a:prstGeom>
                <a:blipFill rotWithShape="1">
                  <a:blip r:embed="rId3"/>
                  <a:stretch>
                    <a:fillRect/>
                  </a:stretch>
                </a:blipFill>
                <a:ln>
                  <a:noFill/>
                </a:ln>
                <a:extLst/>
              </p:spPr>
              <p:txBody>
                <a:bodyPr/>
                <a:lstStyle/>
                <a:p>
                  <a:r>
                    <a:rPr lang="en-US">
                      <a:noFill/>
                    </a:rPr>
                    <a:t> </a:t>
                  </a:r>
                </a:p>
              </p:txBody>
            </p:sp>
          </mc:Fallback>
        </mc:AlternateContent>
        <p:sp>
          <p:nvSpPr>
            <p:cNvPr id="14" name="Oval 11"/>
            <p:cNvSpPr>
              <a:spLocks noChangeArrowheads="1"/>
            </p:cNvSpPr>
            <p:nvPr/>
          </p:nvSpPr>
          <p:spPr bwMode="auto">
            <a:xfrm>
              <a:off x="1986" y="2890"/>
              <a:ext cx="633" cy="567"/>
            </a:xfrm>
            <a:prstGeom prst="ellipse">
              <a:avLst/>
            </a:prstGeom>
            <a:ln>
              <a:headEnd/>
              <a:tailEnd/>
            </a:ln>
            <a:extLst/>
          </p:spPr>
          <p:style>
            <a:lnRef idx="0">
              <a:schemeClr val="accent5"/>
            </a:lnRef>
            <a:fillRef idx="3">
              <a:schemeClr val="accent5"/>
            </a:fillRef>
            <a:effectRef idx="3">
              <a:schemeClr val="accent5"/>
            </a:effectRef>
            <a:fontRef idx="minor">
              <a:schemeClr val="lt1"/>
            </a:fontRef>
          </p:style>
          <p:txBody>
            <a:bodyPr wrap="none" anchor="ctr"/>
            <a:lstStyle/>
            <a:p>
              <a:endParaRPr lang="en-US" dirty="0">
                <a:solidFill>
                  <a:srgbClr val="660033"/>
                </a:solidFill>
              </a:endParaRPr>
            </a:p>
          </p:txBody>
        </p:sp>
        <p:sp>
          <p:nvSpPr>
            <p:cNvPr id="15" name="Text Box 12"/>
            <p:cNvSpPr txBox="1">
              <a:spLocks noChangeArrowheads="1"/>
            </p:cNvSpPr>
            <p:nvPr/>
          </p:nvSpPr>
          <p:spPr bwMode="auto">
            <a:xfrm>
              <a:off x="2150" y="2959"/>
              <a:ext cx="282" cy="407"/>
            </a:xfrm>
            <a:prstGeom prst="rect">
              <a:avLst/>
            </a:prstGeom>
            <a:noFill/>
            <a:ln>
              <a:noFill/>
            </a:ln>
            <a:extLst/>
          </p:spPr>
          <p:style>
            <a:lnRef idx="0">
              <a:schemeClr val="accent5"/>
            </a:lnRef>
            <a:fillRef idx="3">
              <a:schemeClr val="accent5"/>
            </a:fillRef>
            <a:effectRef idx="3">
              <a:schemeClr val="accent5"/>
            </a:effectRef>
            <a:fontRef idx="minor">
              <a:schemeClr val="lt1"/>
            </a:fontRef>
          </p:style>
          <p:txBody>
            <a:bodyPr wrap="none">
              <a:spAutoFit/>
            </a:bodyPr>
            <a:lstStyle/>
            <a:p>
              <a:pPr algn="l">
                <a:lnSpc>
                  <a:spcPct val="100000"/>
                </a:lnSpc>
                <a:spcBef>
                  <a:spcPct val="0"/>
                </a:spcBef>
                <a:buClrTx/>
                <a:buSzTx/>
                <a:buFontTx/>
                <a:buNone/>
              </a:pPr>
              <a:r>
                <a:rPr lang="en-US" sz="3600" i="1" dirty="0">
                  <a:solidFill>
                    <a:srgbClr val="660033"/>
                  </a:solidFill>
                  <a:latin typeface="Cambria Math"/>
                </a:rPr>
                <a:t>Y</a:t>
              </a:r>
            </a:p>
          </p:txBody>
        </p:sp>
        <p:sp>
          <p:nvSpPr>
            <p:cNvPr id="17" name="Line 13"/>
            <p:cNvSpPr>
              <a:spLocks noChangeShapeType="1"/>
            </p:cNvSpPr>
            <p:nvPr/>
          </p:nvSpPr>
          <p:spPr bwMode="auto">
            <a:xfrm>
              <a:off x="1556" y="3208"/>
              <a:ext cx="415" cy="0"/>
            </a:xfrm>
            <a:prstGeom prst="line">
              <a:avLst/>
            </a:prstGeom>
            <a:noFill/>
            <a:ln w="31750">
              <a:solidFill>
                <a:srgbClr val="660033"/>
              </a:solidFill>
              <a:round/>
              <a:headEnd/>
              <a:tailEnd type="triangle" w="med" len="med"/>
            </a:ln>
            <a:effectLst/>
            <a:extLst/>
          </p:spPr>
          <p:txBody>
            <a:bodyPr/>
            <a:lstStyle/>
            <a:p>
              <a:endParaRPr lang="en-US" dirty="0">
                <a:solidFill>
                  <a:srgbClr val="660033"/>
                </a:solidFill>
              </a:endParaRPr>
            </a:p>
          </p:txBody>
        </p:sp>
        <p:sp>
          <p:nvSpPr>
            <p:cNvPr id="18" name="Oval 14"/>
            <p:cNvSpPr>
              <a:spLocks noChangeArrowheads="1"/>
            </p:cNvSpPr>
            <p:nvPr/>
          </p:nvSpPr>
          <p:spPr bwMode="auto">
            <a:xfrm>
              <a:off x="815" y="3625"/>
              <a:ext cx="619" cy="540"/>
            </a:xfrm>
            <a:prstGeom prst="ellipse">
              <a:avLst/>
            </a:prstGeom>
            <a:ln>
              <a:headEnd/>
              <a:tailEnd/>
            </a:ln>
            <a:extLst/>
          </p:spPr>
          <p:style>
            <a:lnRef idx="0">
              <a:schemeClr val="accent5"/>
            </a:lnRef>
            <a:fillRef idx="3">
              <a:schemeClr val="accent5"/>
            </a:fillRef>
            <a:effectRef idx="3">
              <a:schemeClr val="accent5"/>
            </a:effectRef>
            <a:fontRef idx="minor">
              <a:schemeClr val="lt1"/>
            </a:fontRef>
          </p:style>
          <p:txBody>
            <a:bodyPr wrap="none" anchor="ctr"/>
            <a:lstStyle/>
            <a:p>
              <a:endParaRPr lang="en-US" dirty="0">
                <a:solidFill>
                  <a:srgbClr val="660033"/>
                </a:solidFill>
              </a:endParaRPr>
            </a:p>
          </p:txBody>
        </p:sp>
        <mc:AlternateContent xmlns:mc="http://schemas.openxmlformats.org/markup-compatibility/2006">
          <mc:Choice xmlns:a14="http://schemas.microsoft.com/office/drawing/2010/main" xmlns="" Requires="a14">
            <p:sp>
              <p:nvSpPr>
                <p:cNvPr id="19" name="Text Box 15"/>
                <p:cNvSpPr txBox="1">
                  <a:spLocks noChangeArrowheads="1"/>
                </p:cNvSpPr>
                <p:nvPr/>
              </p:nvSpPr>
              <p:spPr bwMode="auto">
                <a:xfrm>
                  <a:off x="862" y="3711"/>
                  <a:ext cx="623" cy="368"/>
                </a:xfrm>
                <a:prstGeom prst="rect">
                  <a:avLst/>
                </a:prstGeom>
                <a:noFill/>
                <a:ln>
                  <a:noFill/>
                  <a:headEnd/>
                  <a:tailEnd/>
                </a:ln>
                <a:extLst/>
              </p:spPr>
              <p:style>
                <a:lnRef idx="0">
                  <a:schemeClr val="accent5"/>
                </a:lnRef>
                <a:fillRef idx="3">
                  <a:schemeClr val="accent5"/>
                </a:fillRef>
                <a:effectRef idx="3">
                  <a:schemeClr val="accent5"/>
                </a:effectRef>
                <a:fontRef idx="minor">
                  <a:schemeClr val="lt1"/>
                </a:fontRef>
              </p:style>
              <p:txBody>
                <a:bodyPr wrap="square">
                  <a:spAutoFit/>
                </a:bodyPr>
                <a:lstStyle/>
                <a:p>
                  <a:pPr>
                    <a:lnSpc>
                      <a:spcPct val="100000"/>
                    </a:lnSpc>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en-US" sz="3200" i="1" dirty="0" smtClean="0">
                                <a:solidFill>
                                  <a:srgbClr val="660033"/>
                                </a:solidFill>
                                <a:latin typeface="Cambria Math"/>
                              </a:rPr>
                            </m:ctrlPr>
                          </m:sSubPr>
                          <m:e>
                            <m:r>
                              <a:rPr lang="en-US" sz="3200" i="1" dirty="0">
                                <a:solidFill>
                                  <a:srgbClr val="660033"/>
                                </a:solidFill>
                                <a:latin typeface="Cambria Math"/>
                              </a:rPr>
                              <m:t>𝑋</m:t>
                            </m:r>
                          </m:e>
                          <m:sub>
                            <m:r>
                              <a:rPr lang="en-US" sz="3200" b="0" i="1" dirty="0" smtClean="0">
                                <a:solidFill>
                                  <a:srgbClr val="660033"/>
                                </a:solidFill>
                                <a:latin typeface="Cambria Math"/>
                              </a:rPr>
                              <m:t>2</m:t>
                            </m:r>
                          </m:sub>
                        </m:sSub>
                      </m:oMath>
                    </m:oMathPara>
                  </a14:m>
                  <a:endParaRPr lang="en-US" sz="3200" b="0" dirty="0">
                    <a:solidFill>
                      <a:srgbClr val="660033"/>
                    </a:solidFill>
                    <a:latin typeface="Arial" charset="0"/>
                  </a:endParaRPr>
                </a:p>
              </p:txBody>
            </p:sp>
          </mc:Choice>
          <mc:Fallback>
            <p:sp>
              <p:nvSpPr>
                <p:cNvPr id="19" name="Text Box 15"/>
                <p:cNvSpPr txBox="1">
                  <a:spLocks noRot="1" noChangeAspect="1" noMove="1" noResize="1" noEditPoints="1" noAdjustHandles="1" noChangeArrowheads="1" noChangeShapeType="1" noTextEdit="1"/>
                </p:cNvSpPr>
                <p:nvPr/>
              </p:nvSpPr>
              <p:spPr bwMode="auto">
                <a:xfrm>
                  <a:off x="862" y="3711"/>
                  <a:ext cx="623" cy="368"/>
                </a:xfrm>
                <a:prstGeom prst="rect">
                  <a:avLst/>
                </a:prstGeom>
                <a:blipFill rotWithShape="1">
                  <a:blip r:embed="rId4"/>
                  <a:stretch>
                    <a:fillRect/>
                  </a:stretch>
                </a:blipFill>
                <a:ln>
                  <a:noFill/>
                  <a:headEnd/>
                  <a:tailEnd/>
                </a:ln>
                <a:extLst/>
              </p:spPr>
              <p:txBody>
                <a:bodyPr/>
                <a:lstStyle/>
                <a:p>
                  <a:r>
                    <a:rPr lang="en-US">
                      <a:noFill/>
                    </a:rPr>
                    <a:t> </a:t>
                  </a:r>
                </a:p>
              </p:txBody>
            </p:sp>
          </mc:Fallback>
        </mc:AlternateContent>
        <p:cxnSp>
          <p:nvCxnSpPr>
            <p:cNvPr id="20" name="AutoShape 16"/>
            <p:cNvCxnSpPr>
              <a:cxnSpLocks noChangeShapeType="1"/>
            </p:cNvCxnSpPr>
            <p:nvPr/>
          </p:nvCxnSpPr>
          <p:spPr bwMode="auto">
            <a:xfrm rot="10800000" flipH="1" flipV="1">
              <a:off x="814" y="3173"/>
              <a:ext cx="1" cy="681"/>
            </a:xfrm>
            <a:prstGeom prst="curvedConnector3">
              <a:avLst>
                <a:gd name="adj1" fmla="val -14400000"/>
              </a:avLst>
            </a:prstGeom>
            <a:noFill/>
            <a:ln w="9525">
              <a:solidFill>
                <a:srgbClr val="660033"/>
              </a:solidFill>
              <a:prstDash val="dash"/>
              <a:round/>
              <a:headEnd type="triangle" w="med" len="med"/>
              <a:tailEnd type="triangle" w="med" len="med"/>
            </a:ln>
            <a:effectLst/>
            <a:extLst/>
          </p:spPr>
        </p:cxnSp>
        <p:sp>
          <p:nvSpPr>
            <p:cNvPr id="21" name="Line 17"/>
            <p:cNvSpPr>
              <a:spLocks noChangeShapeType="1"/>
            </p:cNvSpPr>
            <p:nvPr/>
          </p:nvSpPr>
          <p:spPr bwMode="auto">
            <a:xfrm flipV="1">
              <a:off x="1441" y="3383"/>
              <a:ext cx="499" cy="363"/>
            </a:xfrm>
            <a:prstGeom prst="line">
              <a:avLst/>
            </a:prstGeom>
            <a:noFill/>
            <a:ln w="9525">
              <a:solidFill>
                <a:srgbClr val="660033"/>
              </a:solidFill>
              <a:prstDash val="dash"/>
              <a:round/>
              <a:headEnd/>
              <a:tailEnd type="triangle" w="med" len="med"/>
            </a:ln>
            <a:effectLst/>
            <a:extLst/>
          </p:spPr>
          <p:txBody>
            <a:bodyPr/>
            <a:lstStyle/>
            <a:p>
              <a:endParaRPr lang="en-US" dirty="0">
                <a:solidFill>
                  <a:srgbClr val="660033"/>
                </a:solidFill>
              </a:endParaRPr>
            </a:p>
          </p:txBody>
        </p:sp>
        <p:sp>
          <p:nvSpPr>
            <p:cNvPr id="22" name="Text Box 18"/>
            <p:cNvSpPr txBox="1">
              <a:spLocks noChangeArrowheads="1"/>
            </p:cNvSpPr>
            <p:nvPr/>
          </p:nvSpPr>
          <p:spPr bwMode="auto">
            <a:xfrm>
              <a:off x="2992" y="2937"/>
              <a:ext cx="203" cy="446"/>
            </a:xfrm>
            <a:prstGeom prst="rect">
              <a:avLst/>
            </a:prstGeom>
            <a:noFill/>
            <a:ln>
              <a:noFill/>
            </a:ln>
            <a:extLst/>
          </p:spPr>
          <p:style>
            <a:lnRef idx="0">
              <a:schemeClr val="accent5"/>
            </a:lnRef>
            <a:fillRef idx="3">
              <a:schemeClr val="accent5"/>
            </a:fillRef>
            <a:effectRef idx="3">
              <a:schemeClr val="accent5"/>
            </a:effectRef>
            <a:fontRef idx="minor">
              <a:schemeClr val="lt1"/>
            </a:fontRef>
          </p:style>
          <p:txBody>
            <a:bodyPr wrap="square">
              <a:spAutoFit/>
            </a:bodyPr>
            <a:lstStyle/>
            <a:p>
              <a:pPr algn="ctr">
                <a:spcBef>
                  <a:spcPct val="0"/>
                </a:spcBef>
              </a:pPr>
              <a:r>
                <a:rPr lang="en-US" sz="4000" i="1" dirty="0">
                  <a:solidFill>
                    <a:srgbClr val="660033"/>
                  </a:solidFill>
                  <a:latin typeface="Cambria Math"/>
                </a:rPr>
                <a:t>u</a:t>
              </a:r>
            </a:p>
          </p:txBody>
        </p:sp>
        <p:sp>
          <p:nvSpPr>
            <p:cNvPr id="23" name="Line 19"/>
            <p:cNvSpPr>
              <a:spLocks noChangeShapeType="1"/>
            </p:cNvSpPr>
            <p:nvPr/>
          </p:nvSpPr>
          <p:spPr bwMode="auto">
            <a:xfrm flipV="1">
              <a:off x="2708" y="3171"/>
              <a:ext cx="225" cy="0"/>
            </a:xfrm>
            <a:prstGeom prst="line">
              <a:avLst/>
            </a:prstGeom>
            <a:noFill/>
            <a:ln w="9525">
              <a:solidFill>
                <a:srgbClr val="660033"/>
              </a:solidFill>
              <a:round/>
              <a:headEnd type="triangle" w="med" len="med"/>
              <a:tailEnd/>
            </a:ln>
            <a:effectLst/>
            <a:extLst/>
          </p:spPr>
          <p:txBody>
            <a:bodyPr/>
            <a:lstStyle/>
            <a:p>
              <a:endParaRPr lang="en-US" dirty="0">
                <a:solidFill>
                  <a:srgbClr val="660033"/>
                </a:solidFill>
              </a:endParaRPr>
            </a:p>
          </p:txBody>
        </p:sp>
      </p:grpSp>
      <p:sp>
        <p:nvSpPr>
          <p:cNvPr id="16" name="Slide Number Placeholder 15"/>
          <p:cNvSpPr>
            <a:spLocks noGrp="1"/>
          </p:cNvSpPr>
          <p:nvPr>
            <p:ph type="sldNum" sz="quarter" idx="12"/>
          </p:nvPr>
        </p:nvSpPr>
        <p:spPr/>
        <p:txBody>
          <a:bodyPr/>
          <a:lstStyle/>
          <a:p>
            <a:fld id="{BAA2FC65-A537-49F0-A561-C4672F9859FB}" type="slidenum">
              <a:rPr lang="en-US" smtClean="0"/>
              <a:pPr/>
              <a:t>13</a:t>
            </a:fld>
            <a:endParaRPr lang="en-US" dirty="0"/>
          </a:p>
        </p:txBody>
      </p:sp>
      <p:sp>
        <p:nvSpPr>
          <p:cNvPr id="2" name="Title 1"/>
          <p:cNvSpPr>
            <a:spLocks noGrp="1"/>
          </p:cNvSpPr>
          <p:nvPr>
            <p:ph type="title"/>
          </p:nvPr>
        </p:nvSpPr>
        <p:spPr>
          <a:xfrm>
            <a:off x="38100" y="228600"/>
            <a:ext cx="89154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smtClean="0">
                <a:ln w="11430">
                  <a:solidFill>
                    <a:schemeClr val="tx1"/>
                  </a:solidFill>
                </a:ln>
                <a:solidFill>
                  <a:schemeClr val="tx1">
                    <a:lumMod val="50000"/>
                  </a:schemeClr>
                </a:solidFill>
                <a:effectLst>
                  <a:outerShdw blurRad="80000" dist="40000" dir="5040000" algn="tl">
                    <a:srgbClr val="000000">
                      <a:alpha val="30000"/>
                    </a:srgbClr>
                  </a:outerShdw>
                </a:effectLst>
                <a:latin typeface="Segoe Print" pitchFamily="2" charset="0"/>
              </a:rPr>
              <a:t>Instrumental variables</a:t>
            </a:r>
            <a:endParaRPr lang="en-US" sz="3600" b="1" dirty="0">
              <a:ln w="11430">
                <a:solidFill>
                  <a:schemeClr val="tx1"/>
                </a:solidFill>
              </a:ln>
              <a:solidFill>
                <a:schemeClr val="tx1">
                  <a:lumMod val="50000"/>
                </a:schemeClr>
              </a:solidFill>
              <a:effectLst>
                <a:outerShdw blurRad="80000" dist="40000" dir="5040000" algn="tl">
                  <a:srgbClr val="000000">
                    <a:alpha val="30000"/>
                  </a:srgbClr>
                </a:outerShdw>
              </a:effectLst>
              <a:latin typeface="Segoe Print" pitchFamily="2" charset="0"/>
            </a:endParaRPr>
          </a:p>
        </p:txBody>
      </p:sp>
    </p:spTree>
    <p:extLst>
      <p:ext uri="{BB962C8B-B14F-4D97-AF65-F5344CB8AC3E}">
        <p14:creationId xmlns:p14="http://schemas.microsoft.com/office/powerpoint/2010/main" xmlns="" val="28263254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randombar(horizontal)">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childTnLst>
                          </p:cTn>
                        </p:par>
                        <p:par>
                          <p:cTn id="34" fill="hold">
                            <p:stCondLst>
                              <p:cond delay="500"/>
                            </p:stCondLst>
                            <p:childTnLst>
                              <p:par>
                                <p:cTn id="35" presetID="14" presetClass="entr" presetSubtype="1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1657" y="95248"/>
            <a:ext cx="9265657" cy="7067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AA2FC65-A537-49F0-A561-C4672F9859FB}" type="slidenum">
              <a:rPr lang="en-US" smtClean="0"/>
              <a:pPr/>
              <a:t>14</a:t>
            </a:fld>
            <a:endParaRPr lang="en-US" dirty="0"/>
          </a:p>
        </p:txBody>
      </p:sp>
      <p:sp>
        <p:nvSpPr>
          <p:cNvPr id="2" name="Title 1"/>
          <p:cNvSpPr>
            <a:spLocks noGrp="1"/>
          </p:cNvSpPr>
          <p:nvPr>
            <p:ph type="title"/>
          </p:nvPr>
        </p:nvSpPr>
        <p:spPr>
          <a:xfrm rot="417237">
            <a:off x="1901399" y="1086489"/>
            <a:ext cx="5189267" cy="1249362"/>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60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egoe Print" pitchFamily="2" charset="0"/>
                <a:cs typeface="S_ALYERMOOK" pitchFamily="2" charset="-78"/>
              </a:rPr>
              <a:t>example</a:t>
            </a:r>
            <a:endParaRPr lang="en-US" sz="6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egoe Print" pitchFamily="2" charset="0"/>
              <a:cs typeface="S_ALYERMOOK" pitchFamily="2" charset="-78"/>
            </a:endParaRPr>
          </a:p>
        </p:txBody>
      </p:sp>
    </p:spTree>
    <p:extLst>
      <p:ext uri="{BB962C8B-B14F-4D97-AF65-F5344CB8AC3E}">
        <p14:creationId xmlns:p14="http://schemas.microsoft.com/office/powerpoint/2010/main" xmlns="" val="3987612220"/>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59994"/>
            <a:ext cx="8229600" cy="4648200"/>
          </a:xfrm>
        </p:spPr>
        <p:txBody>
          <a:bodyPr>
            <a:normAutofit/>
          </a:bodyPr>
          <a:lstStyle/>
          <a:p>
            <a:pPr marL="109728" indent="0">
              <a:buNone/>
            </a:pPr>
            <a:r>
              <a:rPr lang="en-US" i="1" dirty="0">
                <a:latin typeface="Cambria" pitchFamily="18" charset="0"/>
              </a:rPr>
              <a:t>Consider an omitted-variable example</a:t>
            </a:r>
            <a:r>
              <a:rPr lang="en-US" i="1" dirty="0" smtClean="0">
                <a:latin typeface="Cambria" pitchFamily="18" charset="0"/>
              </a:rPr>
              <a:t>:</a:t>
            </a:r>
          </a:p>
          <a:p>
            <a:pPr marL="109728" indent="0">
              <a:buNone/>
            </a:pPr>
            <a:endParaRPr lang="en-US" i="1" dirty="0" smtClean="0">
              <a:latin typeface="Cambria" pitchFamily="18" charset="0"/>
            </a:endParaRPr>
          </a:p>
          <a:p>
            <a:pPr marL="109728" indent="0">
              <a:buNone/>
            </a:pPr>
            <a:endParaRPr lang="en-US" i="1" dirty="0" smtClean="0">
              <a:latin typeface="Cambria" pitchFamily="18" charset="0"/>
            </a:endParaRPr>
          </a:p>
          <a:p>
            <a:pPr marL="109728" indent="0">
              <a:buNone/>
            </a:pPr>
            <a:r>
              <a:rPr lang="en-US" i="1" dirty="0" smtClean="0">
                <a:latin typeface="Cambria" pitchFamily="18" charset="0"/>
              </a:rPr>
              <a:t>where </a:t>
            </a:r>
            <a:r>
              <a:rPr lang="en-US" i="1" dirty="0">
                <a:latin typeface="Cambria" pitchFamily="18" charset="0"/>
              </a:rPr>
              <a:t>we omitted ability</a:t>
            </a:r>
            <a:r>
              <a:rPr lang="en-US" i="1" dirty="0" smtClean="0">
                <a:latin typeface="Cambria" pitchFamily="18" charset="0"/>
              </a:rPr>
              <a:t>.</a:t>
            </a:r>
          </a:p>
          <a:p>
            <a:pPr marL="109728" indent="0">
              <a:lnSpc>
                <a:spcPct val="150000"/>
              </a:lnSpc>
              <a:buNone/>
            </a:pPr>
            <a:r>
              <a:rPr lang="en-US" i="1" dirty="0">
                <a:latin typeface="Cambria" pitchFamily="18" charset="0"/>
              </a:rPr>
              <a:t>It is easy to find variables that are correlated with </a:t>
            </a:r>
            <a:r>
              <a:rPr lang="en-US" i="1" dirty="0" smtClean="0">
                <a:latin typeface="Cambria" pitchFamily="18" charset="0"/>
              </a:rPr>
              <a:t>edu  , for example</a:t>
            </a:r>
            <a:r>
              <a:rPr lang="en-US" i="1" dirty="0">
                <a:latin typeface="Cambria" pitchFamily="18" charset="0"/>
              </a:rPr>
              <a:t>, mother’s education attainment, family income. </a:t>
            </a:r>
            <a:r>
              <a:rPr lang="en-US" i="1" dirty="0" smtClean="0">
                <a:latin typeface="Cambria" pitchFamily="18" charset="0"/>
              </a:rPr>
              <a:t>But it </a:t>
            </a:r>
            <a:r>
              <a:rPr lang="en-US" i="1" dirty="0">
                <a:latin typeface="Cambria" pitchFamily="18" charset="0"/>
              </a:rPr>
              <a:t>is difficult to argue for the case that these are not </a:t>
            </a:r>
            <a:r>
              <a:rPr lang="en-US" i="1" dirty="0" smtClean="0">
                <a:latin typeface="Cambria" pitchFamily="18" charset="0"/>
              </a:rPr>
              <a:t>related with </a:t>
            </a:r>
            <a:r>
              <a:rPr lang="en-US" i="1" dirty="0">
                <a:latin typeface="Cambria" pitchFamily="18" charset="0"/>
              </a:rPr>
              <a:t>ability. </a:t>
            </a:r>
          </a:p>
        </p:txBody>
      </p:sp>
      <p:sp>
        <p:nvSpPr>
          <p:cNvPr id="4" name="Slide Number Placeholder 3"/>
          <p:cNvSpPr>
            <a:spLocks noGrp="1"/>
          </p:cNvSpPr>
          <p:nvPr>
            <p:ph type="sldNum" sz="quarter" idx="12"/>
          </p:nvPr>
        </p:nvSpPr>
        <p:spPr/>
        <p:txBody>
          <a:bodyPr/>
          <a:lstStyle/>
          <a:p>
            <a:fld id="{BAA2FC65-A537-49F0-A561-C4672F9859FB}" type="slidenum">
              <a:rPr lang="en-US" smtClean="0">
                <a:solidFill>
                  <a:prstClr val="black"/>
                </a:solidFill>
              </a:rPr>
              <a:pPr/>
              <a:t>15</a:t>
            </a:fld>
            <a:endParaRPr lang="en-US" dirty="0">
              <a:solidFill>
                <a:prstClr val="black"/>
              </a:solidFill>
            </a:endParaRPr>
          </a:p>
        </p:txBody>
      </p:sp>
      <p:sp>
        <p:nvSpPr>
          <p:cNvPr id="2" name="Title 1"/>
          <p:cNvSpPr>
            <a:spLocks noGrp="1"/>
          </p:cNvSpPr>
          <p:nvPr>
            <p:ph type="title"/>
          </p:nvPr>
        </p:nvSpPr>
        <p:spPr>
          <a:xfrm>
            <a:off x="457200" y="274638"/>
            <a:ext cx="228600" cy="639762"/>
          </a:xfrm>
        </p:spPr>
        <p:txBody>
          <a:bodyPr>
            <a:normAutofit fontScale="90000"/>
          </a:bodyPr>
          <a:lstStyle/>
          <a:p>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95600" y="1787978"/>
            <a:ext cx="4191000" cy="5306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499643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0" dur="500"/>
                                        <p:tgtEl>
                                          <p:spTgt spid="3">
                                            <p:txEl>
                                              <p:pRg st="3" end="3"/>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3" dur="500"/>
                                        <p:tgtEl>
                                          <p:spTgt spid="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randombar(horizontal)">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7467600" cy="65563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dirty="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Two-Stage Least Squares </a:t>
            </a:r>
            <a:r>
              <a:rPr lang="en-US" sz="3600" b="1" cap="none"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r>
            <a:br>
              <a:rPr lang="en-US" sz="3600" b="1" cap="none"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br>
            <a:r>
              <a:rPr lang="en-US" sz="3600" b="1" cap="none"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(2SLS or TSLS)</a:t>
            </a:r>
            <a:endParaRPr lang="en-US" sz="3600" b="1" cap="none" dirty="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endParaRPr>
          </a:p>
        </p:txBody>
      </p:sp>
      <p:sp>
        <p:nvSpPr>
          <p:cNvPr id="3" name="Content Placeholder 2"/>
          <p:cNvSpPr>
            <a:spLocks noGrp="1"/>
          </p:cNvSpPr>
          <p:nvPr>
            <p:ph sz="quarter" idx="1"/>
          </p:nvPr>
        </p:nvSpPr>
        <p:spPr>
          <a:xfrm>
            <a:off x="457200" y="1676400"/>
            <a:ext cx="7772400" cy="4572001"/>
          </a:xfrm>
        </p:spPr>
        <p:txBody>
          <a:bodyPr>
            <a:normAutofit/>
          </a:bodyPr>
          <a:lstStyle/>
          <a:p>
            <a:pPr marL="0" indent="0">
              <a:lnSpc>
                <a:spcPct val="150000"/>
              </a:lnSpc>
              <a:buNone/>
            </a:pPr>
            <a:r>
              <a:rPr lang="en-US" sz="2800" i="1" dirty="0" smtClean="0">
                <a:solidFill>
                  <a:srgbClr val="660033"/>
                </a:solidFill>
                <a:latin typeface="Cambria" pitchFamily="18" charset="0"/>
              </a:rPr>
              <a:t>The </a:t>
            </a:r>
            <a:r>
              <a:rPr lang="en-US" sz="2800" i="1" dirty="0">
                <a:solidFill>
                  <a:srgbClr val="660033"/>
                </a:solidFill>
                <a:latin typeface="Cambria" pitchFamily="18" charset="0"/>
              </a:rPr>
              <a:t>Two-Stage Least Squares (2SLS) method of IV estimation helps to illustrate how the IV approach overcomes the endogeneity </a:t>
            </a:r>
            <a:r>
              <a:rPr lang="en-US" sz="2800" i="1" dirty="0" smtClean="0">
                <a:solidFill>
                  <a:srgbClr val="660033"/>
                </a:solidFill>
                <a:latin typeface="Cambria" pitchFamily="18" charset="0"/>
              </a:rPr>
              <a:t>problem.</a:t>
            </a:r>
          </a:p>
          <a:p>
            <a:pPr marL="0" indent="0">
              <a:lnSpc>
                <a:spcPct val="150000"/>
              </a:lnSpc>
              <a:buNone/>
            </a:pPr>
            <a:endParaRPr lang="en-US" sz="1200" i="1" dirty="0" smtClean="0">
              <a:solidFill>
                <a:srgbClr val="660033"/>
              </a:solidFill>
              <a:latin typeface="Cambria" pitchFamily="18" charset="0"/>
            </a:endParaRPr>
          </a:p>
          <a:p>
            <a:pPr marL="0" indent="0">
              <a:lnSpc>
                <a:spcPct val="150000"/>
              </a:lnSpc>
              <a:buNone/>
            </a:pPr>
            <a:r>
              <a:rPr lang="en-US" sz="2800" i="1" dirty="0" smtClean="0">
                <a:solidFill>
                  <a:srgbClr val="660033"/>
                </a:solidFill>
                <a:latin typeface="Cambria" pitchFamily="18" charset="0"/>
              </a:rPr>
              <a:t>In 2SLS , </a:t>
            </a:r>
            <a:r>
              <a:rPr lang="en-US" sz="2800" i="1" dirty="0">
                <a:solidFill>
                  <a:srgbClr val="660033"/>
                </a:solidFill>
                <a:latin typeface="Cambria" pitchFamily="18" charset="0"/>
              </a:rPr>
              <a:t>the parameters are estimated in two stages</a:t>
            </a:r>
            <a:r>
              <a:rPr lang="en-US" sz="2800" i="1" dirty="0" smtClean="0">
                <a:solidFill>
                  <a:srgbClr val="660033"/>
                </a:solidFill>
                <a:latin typeface="Cambria" pitchFamily="18" charset="0"/>
              </a:rPr>
              <a:t>:</a:t>
            </a:r>
            <a:endParaRPr lang="en-US" sz="2800" i="1" dirty="0">
              <a:solidFill>
                <a:srgbClr val="660033"/>
              </a:solidFill>
              <a:latin typeface="Cambria" pitchFamily="18" charset="0"/>
            </a:endParaRPr>
          </a:p>
          <a:p>
            <a:pPr marL="0" indent="0">
              <a:buNone/>
            </a:pPr>
            <a:endParaRPr lang="en-US" sz="2800" i="1" dirty="0">
              <a:solidFill>
                <a:srgbClr val="660033"/>
              </a:solidFill>
              <a:latin typeface="Cambria" pitchFamily="18" charset="0"/>
            </a:endParaRPr>
          </a:p>
        </p:txBody>
      </p:sp>
      <p:sp>
        <p:nvSpPr>
          <p:cNvPr id="6" name="Slide Number Placeholder 5"/>
          <p:cNvSpPr>
            <a:spLocks noGrp="1"/>
          </p:cNvSpPr>
          <p:nvPr>
            <p:ph type="sldNum" sz="quarter" idx="15"/>
          </p:nvPr>
        </p:nvSpPr>
        <p:spPr/>
        <p:txBody>
          <a:bodyPr/>
          <a:lstStyle/>
          <a:p>
            <a:fld id="{BAA2FC65-A537-49F0-A561-C4672F9859FB}" type="slidenum">
              <a:rPr lang="en-US" smtClean="0"/>
              <a:pPr/>
              <a:t>16</a:t>
            </a:fld>
            <a:endParaRPr lang="en-US" dirty="0"/>
          </a:p>
        </p:txBody>
      </p:sp>
    </p:spTree>
    <p:extLst>
      <p:ext uri="{BB962C8B-B14F-4D97-AF65-F5344CB8AC3E}">
        <p14:creationId xmlns:p14="http://schemas.microsoft.com/office/powerpoint/2010/main" xmlns="" val="3176849794"/>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2722563" y="2284412"/>
            <a:ext cx="7010400" cy="1527175"/>
          </a:xfrm>
        </p:spPr>
        <p:txBody>
          <a:bodyPr/>
          <a:lstStyle/>
          <a:p>
            <a:r>
              <a:rPr lang="en-US" dirty="0" smtClean="0"/>
              <a:t> </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1600200" y="838200"/>
                <a:ext cx="6934200" cy="6019800"/>
              </a:xfrm>
            </p:spPr>
            <p:txBody>
              <a:bodyPr/>
              <a:lstStyle/>
              <a:p>
                <a:pPr marL="0" lvl="0" indent="0" fontAlgn="auto">
                  <a:spcBef>
                    <a:spcPts val="600"/>
                  </a:spcBef>
                  <a:spcAft>
                    <a:spcPts val="0"/>
                  </a:spcAft>
                  <a:buClr>
                    <a:srgbClr val="7FD13B"/>
                  </a:buClr>
                  <a:buNone/>
                </a:pPr>
                <a:r>
                  <a:rPr kumimoji="0" lang="en-US" sz="2800" b="1" i="1"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Cambria" pitchFamily="18" charset="0"/>
                    <a:ea typeface="+mn-ea"/>
                    <a:cs typeface="+mn-cs"/>
                  </a:rPr>
                  <a:t>Stage 1:</a:t>
                </a:r>
                <a:r>
                  <a:rPr kumimoji="0" lang="en-US" sz="2800" b="0" i="1" u="none" strike="noStrike" kern="1200" cap="none" spc="0" normalizeH="0" baseline="0" noProof="0" dirty="0" smtClean="0">
                    <a:ln>
                      <a:noFill/>
                    </a:ln>
                    <a:solidFill>
                      <a:srgbClr val="660033"/>
                    </a:solidFill>
                    <a:effectLst/>
                    <a:uLnTx/>
                    <a:uFillTx/>
                    <a:latin typeface="Cambria" pitchFamily="18" charset="0"/>
                    <a:ea typeface="+mn-ea"/>
                    <a:cs typeface="+mn-cs"/>
                  </a:rPr>
                  <a:t> </a:t>
                </a:r>
              </a:p>
              <a:p>
                <a:pPr marL="0" lvl="0" indent="0" fontAlgn="auto">
                  <a:lnSpc>
                    <a:spcPct val="150000"/>
                  </a:lnSpc>
                  <a:spcBef>
                    <a:spcPts val="600"/>
                  </a:spcBef>
                  <a:spcAft>
                    <a:spcPts val="0"/>
                  </a:spcAft>
                  <a:buClr>
                    <a:srgbClr val="7FD13B"/>
                  </a:buClr>
                  <a:buNone/>
                </a:pPr>
                <a:r>
                  <a:rPr kumimoji="0" lang="en-US" sz="2800" b="0" i="1" u="none" strike="noStrike" kern="1200" cap="none" spc="0" normalizeH="0" baseline="0" noProof="0" dirty="0" smtClean="0">
                    <a:ln>
                      <a:noFill/>
                    </a:ln>
                    <a:solidFill>
                      <a:srgbClr val="660033"/>
                    </a:solidFill>
                    <a:effectLst/>
                    <a:uLnTx/>
                    <a:uFillTx/>
                    <a:latin typeface="Cambria" pitchFamily="18" charset="0"/>
                    <a:ea typeface="+mn-ea"/>
                    <a:cs typeface="+mn-cs"/>
                  </a:rPr>
                  <a:t>The endogenous variable (</a:t>
                </a:r>
                <a14:m>
                  <m:oMath xmlns:m="http://schemas.openxmlformats.org/officeDocument/2006/math">
                    <m:sSub>
                      <m:sSubPr>
                        <m:ctrlPr>
                          <a:rPr lang="en-US" sz="2800" i="1" kern="1200" dirty="0">
                            <a:solidFill>
                              <a:srgbClr val="660033"/>
                            </a:solidFill>
                            <a:latin typeface="Cambria Math"/>
                          </a:rPr>
                        </m:ctrlPr>
                      </m:sSubPr>
                      <m:e>
                        <m:r>
                          <a:rPr lang="en-US" sz="2800" i="1" kern="1200" dirty="0">
                            <a:solidFill>
                              <a:srgbClr val="660033"/>
                            </a:solidFill>
                            <a:latin typeface="Cambria Math"/>
                          </a:rPr>
                          <m:t>𝑋</m:t>
                        </m:r>
                      </m:e>
                      <m:sub>
                        <m:r>
                          <a:rPr lang="en-US" sz="2800" b="0" i="1" kern="1200" dirty="0" smtClean="0">
                            <a:solidFill>
                              <a:srgbClr val="660033"/>
                            </a:solidFill>
                            <a:latin typeface="Cambria Math"/>
                          </a:rPr>
                          <m:t>1</m:t>
                        </m:r>
                      </m:sub>
                    </m:sSub>
                  </m:oMath>
                </a14:m>
                <a:r>
                  <a:rPr kumimoji="0" lang="en-US" sz="2800" b="0" i="1" u="none" strike="noStrike" kern="1200" cap="none" spc="0" normalizeH="0" baseline="0" noProof="0" dirty="0" smtClean="0">
                    <a:ln>
                      <a:noFill/>
                    </a:ln>
                    <a:solidFill>
                      <a:srgbClr val="660033"/>
                    </a:solidFill>
                    <a:effectLst/>
                    <a:uLnTx/>
                    <a:uFillTx/>
                    <a:latin typeface="Cambria" pitchFamily="18" charset="0"/>
                    <a:ea typeface="+mn-ea"/>
                    <a:cs typeface="+mn-cs"/>
                  </a:rPr>
                  <a:t>) is regressed against all of the exogenous variables ( Z)</a:t>
                </a:r>
              </a:p>
              <a:p>
                <a:pPr marL="0" lvl="0" indent="0" fontAlgn="auto">
                  <a:spcBef>
                    <a:spcPts val="600"/>
                  </a:spcBef>
                  <a:spcAft>
                    <a:spcPts val="0"/>
                  </a:spcAft>
                  <a:buClr>
                    <a:srgbClr val="7FD13B"/>
                  </a:buClr>
                  <a:buNone/>
                </a:pPr>
                <a:r>
                  <a:rPr kumimoji="0" lang="en-US" sz="2800" b="1" i="1"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Cambria" pitchFamily="18" charset="0"/>
                    <a:ea typeface="+mn-ea"/>
                    <a:cs typeface="+mn-cs"/>
                  </a:rPr>
                  <a:t>Stage 2:</a:t>
                </a:r>
                <a:r>
                  <a:rPr kumimoji="0" lang="en-US" sz="2800" b="0" i="1" u="none" strike="noStrike" kern="1200" cap="none" spc="0" normalizeH="0" baseline="0" noProof="0" dirty="0" smtClean="0">
                    <a:ln>
                      <a:noFill/>
                    </a:ln>
                    <a:solidFill>
                      <a:srgbClr val="660033"/>
                    </a:solidFill>
                    <a:effectLst/>
                    <a:uLnTx/>
                    <a:uFillTx/>
                    <a:latin typeface="Cambria" pitchFamily="18" charset="0"/>
                    <a:ea typeface="+mn-ea"/>
                    <a:cs typeface="+mn-cs"/>
                  </a:rPr>
                  <a:t> </a:t>
                </a:r>
              </a:p>
              <a:p>
                <a:pPr marL="0" lvl="0" indent="0" fontAlgn="auto">
                  <a:lnSpc>
                    <a:spcPct val="150000"/>
                  </a:lnSpc>
                  <a:spcBef>
                    <a:spcPts val="600"/>
                  </a:spcBef>
                  <a:spcAft>
                    <a:spcPts val="0"/>
                  </a:spcAft>
                  <a:buClr>
                    <a:srgbClr val="7FD13B"/>
                  </a:buClr>
                  <a:buNone/>
                </a:pPr>
                <a:r>
                  <a:rPr kumimoji="0" lang="en-US" sz="2800" b="0" i="1" u="none" strike="noStrike" kern="1200" cap="none" spc="0" normalizeH="0" baseline="0" noProof="0" dirty="0" smtClean="0">
                    <a:ln>
                      <a:noFill/>
                    </a:ln>
                    <a:solidFill>
                      <a:srgbClr val="660033"/>
                    </a:solidFill>
                    <a:effectLst/>
                    <a:uLnTx/>
                    <a:uFillTx/>
                    <a:latin typeface="Cambria" pitchFamily="18" charset="0"/>
                    <a:ea typeface="+mn-ea"/>
                    <a:cs typeface="+mn-cs"/>
                  </a:rPr>
                  <a:t>The predicted values of </a:t>
                </a:r>
                <a14:m>
                  <m:oMath xmlns:m="http://schemas.openxmlformats.org/officeDocument/2006/math">
                    <m:sSub>
                      <m:sSubPr>
                        <m:ctrlPr>
                          <a:rPr lang="en-US" sz="2800" i="1" kern="1200" dirty="0">
                            <a:solidFill>
                              <a:srgbClr val="660033"/>
                            </a:solidFill>
                            <a:latin typeface="Cambria Math"/>
                          </a:rPr>
                        </m:ctrlPr>
                      </m:sSubPr>
                      <m:e>
                        <m:r>
                          <a:rPr lang="en-US" sz="2800" i="1" kern="1200" dirty="0">
                            <a:solidFill>
                              <a:srgbClr val="660033"/>
                            </a:solidFill>
                            <a:latin typeface="Cambria Math"/>
                          </a:rPr>
                          <m:t>𝑋</m:t>
                        </m:r>
                      </m:e>
                      <m:sub>
                        <m:r>
                          <a:rPr lang="en-US" sz="2800" i="1" kern="1200" dirty="0">
                            <a:solidFill>
                              <a:srgbClr val="660033"/>
                            </a:solidFill>
                            <a:latin typeface="Cambria Math"/>
                          </a:rPr>
                          <m:t>1</m:t>
                        </m:r>
                      </m:sub>
                    </m:sSub>
                  </m:oMath>
                </a14:m>
                <a:r>
                  <a:rPr kumimoji="0" lang="en-US" sz="2800" b="0" i="1" u="none" strike="noStrike" kern="1200" cap="none" spc="0" normalizeH="0" baseline="0" noProof="0" dirty="0" smtClean="0">
                    <a:ln>
                      <a:noFill/>
                    </a:ln>
                    <a:solidFill>
                      <a:srgbClr val="660033"/>
                    </a:solidFill>
                    <a:effectLst/>
                    <a:uLnTx/>
                    <a:uFillTx/>
                    <a:latin typeface="Cambria" pitchFamily="18" charset="0"/>
                    <a:ea typeface="+mn-ea"/>
                    <a:cs typeface="+mn-cs"/>
                  </a:rPr>
                  <a:t> from the first stage are then used as a regressor in the original equation (as a replacement for </a:t>
                </a:r>
                <a14:m>
                  <m:oMath xmlns:m="http://schemas.openxmlformats.org/officeDocument/2006/math">
                    <m:sSub>
                      <m:sSubPr>
                        <m:ctrlPr>
                          <a:rPr lang="en-US" sz="2800" i="1" kern="1200" dirty="0">
                            <a:solidFill>
                              <a:srgbClr val="660033"/>
                            </a:solidFill>
                            <a:latin typeface="Cambria Math"/>
                          </a:rPr>
                        </m:ctrlPr>
                      </m:sSubPr>
                      <m:e>
                        <m:r>
                          <a:rPr lang="en-US" sz="2800" i="1" kern="1200" dirty="0">
                            <a:solidFill>
                              <a:srgbClr val="660033"/>
                            </a:solidFill>
                            <a:latin typeface="Cambria Math"/>
                          </a:rPr>
                          <m:t>𝑋</m:t>
                        </m:r>
                      </m:e>
                      <m:sub>
                        <m:r>
                          <a:rPr lang="en-US" sz="2800" i="1" kern="1200" dirty="0">
                            <a:solidFill>
                              <a:srgbClr val="660033"/>
                            </a:solidFill>
                            <a:latin typeface="Cambria Math"/>
                          </a:rPr>
                          <m:t>1</m:t>
                        </m:r>
                      </m:sub>
                    </m:sSub>
                  </m:oMath>
                </a14:m>
                <a:r>
                  <a:rPr lang="en-US" sz="2800" i="1" kern="1200" dirty="0">
                    <a:solidFill>
                      <a:srgbClr val="660033"/>
                    </a:solidFill>
                    <a:latin typeface="Cambria" pitchFamily="18" charset="0"/>
                  </a:rPr>
                  <a:t>). [Thus all the variables in the second stage will be </a:t>
                </a:r>
                <a:r>
                  <a:rPr lang="en-US" sz="2800" i="1" kern="1200" dirty="0" smtClean="0">
                    <a:solidFill>
                      <a:srgbClr val="660033"/>
                    </a:solidFill>
                    <a:latin typeface="Cambria" pitchFamily="18" charset="0"/>
                  </a:rPr>
                  <a:t>exogenous]</a:t>
                </a:r>
              </a:p>
              <a:p>
                <a:pPr marL="0" lvl="0" indent="0" fontAlgn="auto">
                  <a:lnSpc>
                    <a:spcPct val="150000"/>
                  </a:lnSpc>
                  <a:spcBef>
                    <a:spcPts val="600"/>
                  </a:spcBef>
                  <a:spcAft>
                    <a:spcPts val="0"/>
                  </a:spcAft>
                  <a:buClr>
                    <a:srgbClr val="7FD13B"/>
                  </a:buClr>
                  <a:buNone/>
                </a:pPr>
                <a:endParaRPr lang="en-US" sz="2800" i="1" kern="1200" dirty="0" smtClean="0">
                  <a:solidFill>
                    <a:srgbClr val="660033"/>
                  </a:solidFill>
                  <a:latin typeface="Cambria"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600200" y="838200"/>
                <a:ext cx="6934200" cy="6019800"/>
              </a:xfrm>
              <a:blipFill rotWithShape="1">
                <a:blip r:embed="rId2"/>
                <a:stretch>
                  <a:fillRect l="-1935" t="-1013" r="-272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8001000" y="6400800"/>
            <a:ext cx="1295400" cy="457200"/>
          </a:xfrm>
        </p:spPr>
        <p:txBody>
          <a:bodyPr/>
          <a:lstStyle/>
          <a:p>
            <a:fld id="{BAA2FC65-A537-49F0-A561-C4672F9859FB}" type="slidenum">
              <a:rPr lang="en-US" smtClean="0"/>
              <a:pPr/>
              <a:t>17</a:t>
            </a:fld>
            <a:endParaRPr lang="en-US" dirty="0"/>
          </a:p>
        </p:txBody>
      </p:sp>
    </p:spTree>
    <p:extLst>
      <p:ext uri="{BB962C8B-B14F-4D97-AF65-F5344CB8AC3E}">
        <p14:creationId xmlns:p14="http://schemas.microsoft.com/office/powerpoint/2010/main" xmlns="" val="203744292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80">
                                          <p:stCondLst>
                                            <p:cond delay="0"/>
                                          </p:stCondLst>
                                        </p:cTn>
                                        <p:tgtEl>
                                          <p:spTgt spid="3">
                                            <p:txEl>
                                              <p:pRg st="2" end="2"/>
                                            </p:txEl>
                                          </p:spTgt>
                                        </p:tgtEl>
                                      </p:cBhvr>
                                    </p:animEffect>
                                    <p:anim calcmode="lin" valueType="num">
                                      <p:cBhvr>
                                        <p:cTn id="3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2" end="2"/>
                                            </p:txEl>
                                          </p:spTgt>
                                        </p:tgtEl>
                                      </p:cBhvr>
                                      <p:to x="100000" y="60000"/>
                                    </p:animScale>
                                    <p:animScale>
                                      <p:cBhvr>
                                        <p:cTn id="36" dur="166" decel="50000">
                                          <p:stCondLst>
                                            <p:cond delay="676"/>
                                          </p:stCondLst>
                                        </p:cTn>
                                        <p:tgtEl>
                                          <p:spTgt spid="3">
                                            <p:txEl>
                                              <p:pRg st="2" end="2"/>
                                            </p:txEl>
                                          </p:spTgt>
                                        </p:tgtEl>
                                      </p:cBhvr>
                                      <p:to x="100000" y="100000"/>
                                    </p:animScale>
                                    <p:animScale>
                                      <p:cBhvr>
                                        <p:cTn id="37" dur="26">
                                          <p:stCondLst>
                                            <p:cond delay="1312"/>
                                          </p:stCondLst>
                                        </p:cTn>
                                        <p:tgtEl>
                                          <p:spTgt spid="3">
                                            <p:txEl>
                                              <p:pRg st="2" end="2"/>
                                            </p:txEl>
                                          </p:spTgt>
                                        </p:tgtEl>
                                      </p:cBhvr>
                                      <p:to x="100000" y="80000"/>
                                    </p:animScale>
                                    <p:animScale>
                                      <p:cBhvr>
                                        <p:cTn id="38" dur="166" decel="50000">
                                          <p:stCondLst>
                                            <p:cond delay="1338"/>
                                          </p:stCondLst>
                                        </p:cTn>
                                        <p:tgtEl>
                                          <p:spTgt spid="3">
                                            <p:txEl>
                                              <p:pRg st="2" end="2"/>
                                            </p:txEl>
                                          </p:spTgt>
                                        </p:tgtEl>
                                      </p:cBhvr>
                                      <p:to x="100000" y="100000"/>
                                    </p:animScale>
                                    <p:animScale>
                                      <p:cBhvr>
                                        <p:cTn id="39" dur="26">
                                          <p:stCondLst>
                                            <p:cond delay="1642"/>
                                          </p:stCondLst>
                                        </p:cTn>
                                        <p:tgtEl>
                                          <p:spTgt spid="3">
                                            <p:txEl>
                                              <p:pRg st="2" end="2"/>
                                            </p:txEl>
                                          </p:spTgt>
                                        </p:tgtEl>
                                      </p:cBhvr>
                                      <p:to x="100000" y="90000"/>
                                    </p:animScale>
                                    <p:animScale>
                                      <p:cBhvr>
                                        <p:cTn id="40" dur="166" decel="50000">
                                          <p:stCondLst>
                                            <p:cond delay="1668"/>
                                          </p:stCondLst>
                                        </p:cTn>
                                        <p:tgtEl>
                                          <p:spTgt spid="3">
                                            <p:txEl>
                                              <p:pRg st="2" end="2"/>
                                            </p:txEl>
                                          </p:spTgt>
                                        </p:tgtEl>
                                      </p:cBhvr>
                                      <p:to x="100000" y="100000"/>
                                    </p:animScale>
                                    <p:animScale>
                                      <p:cBhvr>
                                        <p:cTn id="41" dur="26">
                                          <p:stCondLst>
                                            <p:cond delay="1808"/>
                                          </p:stCondLst>
                                        </p:cTn>
                                        <p:tgtEl>
                                          <p:spTgt spid="3">
                                            <p:txEl>
                                              <p:pRg st="2" end="2"/>
                                            </p:txEl>
                                          </p:spTgt>
                                        </p:tgtEl>
                                      </p:cBhvr>
                                      <p:to x="100000" y="95000"/>
                                    </p:animScale>
                                    <p:animScale>
                                      <p:cBhvr>
                                        <p:cTn id="42" dur="166" decel="50000">
                                          <p:stCondLst>
                                            <p:cond delay="1834"/>
                                          </p:stCondLst>
                                        </p:cTn>
                                        <p:tgtEl>
                                          <p:spTgt spid="3">
                                            <p:txEl>
                                              <p:pRg st="2" end="2"/>
                                            </p:txEl>
                                          </p:spTgt>
                                        </p:tgtEl>
                                      </p:cBhvr>
                                      <p:to x="100000" y="100000"/>
                                    </p:animScale>
                                  </p:childTnLst>
                                </p:cTn>
                              </p:par>
                            </p:childTnLst>
                          </p:cTn>
                        </p:par>
                        <p:par>
                          <p:cTn id="43" fill="hold">
                            <p:stCondLst>
                              <p:cond delay="2000"/>
                            </p:stCondLst>
                            <p:childTnLst>
                              <p:par>
                                <p:cTn id="44" presetID="14" presetClass="entr" presetSubtype="10" fill="hold" nodeType="after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60000" dist="29997" dir="5400000" sy="-100000" algn="bl" rotWithShape="0"/>
                </a:effectLst>
                <a:latin typeface="Segoe Print" pitchFamily="2" charset="0"/>
              </a:rPr>
              <a:t>Properties of the IV estimator</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60000" dist="29997" dir="5400000" sy="-100000" algn="bl" rotWithShape="0"/>
              </a:effectLst>
              <a:latin typeface="Segoe Print" pitchFamily="2" charset="0"/>
            </a:endParaRPr>
          </a:p>
        </p:txBody>
      </p:sp>
      <p:sp>
        <p:nvSpPr>
          <p:cNvPr id="4" name="Slide Number Placeholder 3"/>
          <p:cNvSpPr>
            <a:spLocks noGrp="1"/>
          </p:cNvSpPr>
          <p:nvPr>
            <p:ph type="sldNum" sz="quarter" idx="12"/>
          </p:nvPr>
        </p:nvSpPr>
        <p:spPr>
          <a:xfrm>
            <a:off x="8382000" y="6400800"/>
            <a:ext cx="533400" cy="244476"/>
          </a:xfrm>
        </p:spPr>
        <p:txBody>
          <a:bodyPr>
            <a:normAutofit fontScale="85000" lnSpcReduction="20000"/>
          </a:bodyPr>
          <a:lstStyle/>
          <a:p>
            <a:fld id="{BAA2FC65-A537-49F0-A561-C4672F9859FB}" type="slidenum">
              <a:rPr lang="en-US" smtClean="0">
                <a:solidFill>
                  <a:schemeClr val="tx1"/>
                </a:solidFill>
              </a:rPr>
              <a:pPr/>
              <a:t>18</a:t>
            </a:fld>
            <a:endParaRPr lang="en-US" dirty="0">
              <a:solidFill>
                <a:schemeClr val="tx1"/>
              </a:solidFill>
            </a:endParaRPr>
          </a:p>
        </p:txBody>
      </p:sp>
      <p:sp>
        <p:nvSpPr>
          <p:cNvPr id="3" name="Content Placeholder 2"/>
          <p:cNvSpPr>
            <a:spLocks noGrp="1"/>
          </p:cNvSpPr>
          <p:nvPr>
            <p:ph sz="quarter" idx="1"/>
          </p:nvPr>
        </p:nvSpPr>
        <p:spPr>
          <a:xfrm>
            <a:off x="152400" y="1600200"/>
            <a:ext cx="8991600" cy="4419600"/>
          </a:xfrm>
        </p:spPr>
        <p:txBody>
          <a:bodyPr>
            <a:normAutofit lnSpcReduction="10000"/>
          </a:bodyPr>
          <a:lstStyle/>
          <a:p>
            <a:pPr>
              <a:lnSpc>
                <a:spcPct val="150000"/>
              </a:lnSpc>
              <a:buSzPct val="80000"/>
              <a:buFont typeface="Wingdings" pitchFamily="2" charset="2"/>
              <a:buChar char=""/>
            </a:pPr>
            <a:r>
              <a:rPr lang="en-US" i="1" dirty="0" smtClean="0">
                <a:latin typeface="Cambria" pitchFamily="18" charset="0"/>
              </a:rPr>
              <a:t>The </a:t>
            </a:r>
            <a:r>
              <a:rPr lang="en-US" i="1" dirty="0">
                <a:latin typeface="Cambria" pitchFamily="18" charset="0"/>
              </a:rPr>
              <a:t>IV estimator is biased in small samples, but consistent in large samples</a:t>
            </a:r>
            <a:r>
              <a:rPr lang="en-US" i="1" dirty="0" smtClean="0">
                <a:latin typeface="Cambria" pitchFamily="18" charset="0"/>
              </a:rPr>
              <a:t>.</a:t>
            </a:r>
          </a:p>
          <a:p>
            <a:pPr marL="0" indent="0">
              <a:buSzPct val="80000"/>
              <a:buNone/>
            </a:pPr>
            <a:endParaRPr lang="en-US" i="1" dirty="0" smtClean="0">
              <a:latin typeface="Cambria" pitchFamily="18" charset="0"/>
            </a:endParaRPr>
          </a:p>
          <a:p>
            <a:pPr>
              <a:lnSpc>
                <a:spcPct val="150000"/>
              </a:lnSpc>
              <a:buSzPct val="80000"/>
              <a:buFont typeface="Wingdings" pitchFamily="2" charset="2"/>
              <a:buChar char=""/>
            </a:pPr>
            <a:r>
              <a:rPr lang="en-US" i="1" dirty="0" smtClean="0">
                <a:latin typeface="Cambria" pitchFamily="18" charset="0"/>
              </a:rPr>
              <a:t>All </a:t>
            </a:r>
            <a:r>
              <a:rPr lang="en-US" i="1" dirty="0">
                <a:latin typeface="Cambria" pitchFamily="18" charset="0"/>
              </a:rPr>
              <a:t>such IV estimators are consistent, not all are asymptotically </a:t>
            </a:r>
            <a:r>
              <a:rPr lang="en-US" i="1" dirty="0" smtClean="0">
                <a:latin typeface="Cambria" pitchFamily="18" charset="0"/>
              </a:rPr>
              <a:t>efficient. </a:t>
            </a:r>
            <a:r>
              <a:rPr lang="en-US" i="1" dirty="0">
                <a:latin typeface="Cambria" pitchFamily="18" charset="0"/>
              </a:rPr>
              <a:t>The greater the correlation between the endogenous </a:t>
            </a:r>
            <a:r>
              <a:rPr lang="en-US" i="1" dirty="0" smtClean="0">
                <a:latin typeface="Cambria" pitchFamily="18" charset="0"/>
              </a:rPr>
              <a:t>variable </a:t>
            </a:r>
            <a:r>
              <a:rPr lang="en-US" i="1" dirty="0">
                <a:latin typeface="Cambria" pitchFamily="18" charset="0"/>
              </a:rPr>
              <a:t>and its instrumental variable, the more efficient the IV estimator. </a:t>
            </a:r>
          </a:p>
        </p:txBody>
      </p:sp>
    </p:spTree>
    <p:extLst>
      <p:ext uri="{BB962C8B-B14F-4D97-AF65-F5344CB8AC3E}">
        <p14:creationId xmlns:p14="http://schemas.microsoft.com/office/powerpoint/2010/main" xmlns="" val="59502376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04800"/>
            <a:ext cx="7086600" cy="83820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4000" b="1" cap="none" dirty="0" smtClean="0">
                <a:ln w="50800">
                  <a:solidFill>
                    <a:schemeClr val="accent6">
                      <a:lumMod val="50000"/>
                    </a:schemeClr>
                  </a:solidFill>
                </a:ln>
                <a:solidFill>
                  <a:schemeClr val="bg1">
                    <a:shade val="50000"/>
                  </a:schemeClr>
                </a:solidFill>
                <a:effectLst>
                  <a:outerShdw blurRad="38100" dist="38100" dir="2700000" algn="tl">
                    <a:srgbClr val="000000">
                      <a:alpha val="43137"/>
                    </a:srgbClr>
                  </a:outerShdw>
                  <a:reflection blurRad="6350" stA="55000" endA="300" endPos="45500" dir="5400000" sy="-100000" algn="bl" rotWithShape="0"/>
                </a:effectLst>
                <a:latin typeface="Comic Sans MS" pitchFamily="66" charset="0"/>
              </a:rPr>
              <a:t>Important point about IV</a:t>
            </a:r>
            <a:endParaRPr lang="en-US" sz="4000" b="1" cap="none" dirty="0">
              <a:ln w="50800">
                <a:solidFill>
                  <a:schemeClr val="accent6">
                    <a:lumMod val="50000"/>
                  </a:schemeClr>
                </a:solidFill>
              </a:ln>
              <a:solidFill>
                <a:schemeClr val="bg1">
                  <a:shade val="50000"/>
                </a:schemeClr>
              </a:solidFill>
              <a:effectLst>
                <a:outerShdw blurRad="38100" dist="38100" dir="2700000" algn="tl">
                  <a:srgbClr val="000000">
                    <a:alpha val="43137"/>
                  </a:srgbClr>
                </a:outerShdw>
                <a:reflection blurRad="6350" stA="55000" endA="300" endPos="45500" dir="5400000" sy="-100000" algn="bl" rotWithShape="0"/>
              </a:effectLst>
              <a:latin typeface="Comic Sans MS" pitchFamily="66" charset="0"/>
            </a:endParaRPr>
          </a:p>
        </p:txBody>
      </p:sp>
      <p:sp>
        <p:nvSpPr>
          <p:cNvPr id="3" name="Content Placeholder 2"/>
          <p:cNvSpPr>
            <a:spLocks noGrp="1"/>
          </p:cNvSpPr>
          <p:nvPr>
            <p:ph idx="1"/>
          </p:nvPr>
        </p:nvSpPr>
        <p:spPr>
          <a:xfrm>
            <a:off x="374650" y="1524000"/>
            <a:ext cx="8540750" cy="4048124"/>
          </a:xfrm>
        </p:spPr>
        <p:txBody>
          <a:bodyPr/>
          <a:lstStyle/>
          <a:p>
            <a:pPr>
              <a:buClrTx/>
              <a:buFont typeface="Wingdings" pitchFamily="2" charset="2"/>
              <a:buChar char="q"/>
            </a:pPr>
            <a:r>
              <a:rPr lang="nl-NL" sz="3000" i="1" dirty="0" smtClean="0">
                <a:latin typeface="Cambria" pitchFamily="18" charset="0"/>
              </a:rPr>
              <a:t>Not all of the available variation in X is used</a:t>
            </a:r>
          </a:p>
          <a:p>
            <a:pPr lvl="1"/>
            <a:r>
              <a:rPr lang="nl-NL" sz="3000" i="1" dirty="0" smtClean="0">
                <a:latin typeface="Cambria" pitchFamily="18" charset="0"/>
              </a:rPr>
              <a:t>Only that portion of X which is “explained” by Z is used to explain Y</a:t>
            </a:r>
          </a:p>
        </p:txBody>
      </p:sp>
      <p:sp>
        <p:nvSpPr>
          <p:cNvPr id="4" name="Slide Number Placeholder 3"/>
          <p:cNvSpPr>
            <a:spLocks noGrp="1"/>
          </p:cNvSpPr>
          <p:nvPr>
            <p:ph type="sldNum" sz="quarter" idx="12"/>
          </p:nvPr>
        </p:nvSpPr>
        <p:spPr/>
        <p:txBody>
          <a:bodyPr/>
          <a:lstStyle/>
          <a:p>
            <a:fld id="{BAA2FC65-A537-49F0-A561-C4672F9859FB}" type="slidenum">
              <a:rPr lang="en-US" smtClean="0"/>
              <a:pPr/>
              <a:t>19</a:t>
            </a:fld>
            <a:endParaRPr lang="en-US" dirty="0"/>
          </a:p>
        </p:txBody>
      </p:sp>
      <p:grpSp>
        <p:nvGrpSpPr>
          <p:cNvPr id="7" name="Group 4"/>
          <p:cNvGrpSpPr>
            <a:grpSpLocks/>
          </p:cNvGrpSpPr>
          <p:nvPr/>
        </p:nvGrpSpPr>
        <p:grpSpPr bwMode="auto">
          <a:xfrm>
            <a:off x="785813" y="4039393"/>
            <a:ext cx="3529012" cy="2160588"/>
            <a:chOff x="1247" y="2296"/>
            <a:chExt cx="2223" cy="1361"/>
          </a:xfrm>
        </p:grpSpPr>
        <p:sp>
          <p:nvSpPr>
            <p:cNvPr id="8" name="Oval 5"/>
            <p:cNvSpPr>
              <a:spLocks noChangeArrowheads="1"/>
            </p:cNvSpPr>
            <p:nvPr/>
          </p:nvSpPr>
          <p:spPr bwMode="auto">
            <a:xfrm>
              <a:off x="1247" y="2296"/>
              <a:ext cx="1361" cy="1361"/>
            </a:xfrm>
            <a:prstGeom prst="ellipse">
              <a:avLst/>
            </a:prstGeom>
            <a:solidFill>
              <a:schemeClr val="tx1">
                <a:alpha val="50000"/>
              </a:schemeClr>
            </a:solidFill>
            <a:ln w="9525"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9" name="Oval 6"/>
            <p:cNvSpPr>
              <a:spLocks noChangeArrowheads="1"/>
            </p:cNvSpPr>
            <p:nvPr/>
          </p:nvSpPr>
          <p:spPr bwMode="auto">
            <a:xfrm>
              <a:off x="2109" y="2296"/>
              <a:ext cx="1361" cy="1361"/>
            </a:xfrm>
            <a:prstGeom prst="ellipse">
              <a:avLst/>
            </a:prstGeom>
            <a:solidFill>
              <a:schemeClr val="tx1">
                <a:alpha val="50000"/>
              </a:schemeClr>
            </a:solidFill>
            <a:ln w="9525"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0" name="Text Box 7"/>
            <p:cNvSpPr txBox="1">
              <a:spLocks noChangeArrowheads="1"/>
            </p:cNvSpPr>
            <p:nvPr/>
          </p:nvSpPr>
          <p:spPr bwMode="auto">
            <a:xfrm>
              <a:off x="1474" y="2432"/>
              <a:ext cx="227"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00000"/>
                </a:lnSpc>
                <a:spcBef>
                  <a:spcPct val="50000"/>
                </a:spcBef>
                <a:buClrTx/>
                <a:buSzTx/>
                <a:buFontTx/>
                <a:buNone/>
              </a:pPr>
              <a:r>
                <a:rPr lang="en-US" sz="2000" b="0" dirty="0">
                  <a:latin typeface="Arial" charset="0"/>
                </a:rPr>
                <a:t>X</a:t>
              </a:r>
            </a:p>
          </p:txBody>
        </p:sp>
        <p:sp>
          <p:nvSpPr>
            <p:cNvPr id="11" name="Text Box 8"/>
            <p:cNvSpPr txBox="1">
              <a:spLocks noChangeArrowheads="1"/>
            </p:cNvSpPr>
            <p:nvPr/>
          </p:nvSpPr>
          <p:spPr bwMode="auto">
            <a:xfrm>
              <a:off x="3011" y="2432"/>
              <a:ext cx="227"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00000"/>
                </a:lnSpc>
                <a:spcBef>
                  <a:spcPct val="50000"/>
                </a:spcBef>
                <a:buClrTx/>
                <a:buSzTx/>
                <a:buFontTx/>
                <a:buNone/>
              </a:pPr>
              <a:r>
                <a:rPr lang="en-US" sz="2000" b="0" dirty="0">
                  <a:latin typeface="Arial" charset="0"/>
                </a:rPr>
                <a:t>Y</a:t>
              </a:r>
            </a:p>
          </p:txBody>
        </p:sp>
        <p:sp>
          <p:nvSpPr>
            <p:cNvPr id="12" name="Oval 9"/>
            <p:cNvSpPr>
              <a:spLocks noChangeArrowheads="1"/>
            </p:cNvSpPr>
            <p:nvPr/>
          </p:nvSpPr>
          <p:spPr bwMode="auto">
            <a:xfrm>
              <a:off x="1655" y="2614"/>
              <a:ext cx="726" cy="726"/>
            </a:xfrm>
            <a:prstGeom prst="ellipse">
              <a:avLst/>
            </a:prstGeom>
            <a:solidFill>
              <a:schemeClr val="tx1">
                <a:alpha val="50000"/>
              </a:schemeClr>
            </a:solidFill>
            <a:ln w="9525"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3" name="Text Box 10"/>
            <p:cNvSpPr txBox="1">
              <a:spLocks noChangeArrowheads="1"/>
            </p:cNvSpPr>
            <p:nvPr/>
          </p:nvSpPr>
          <p:spPr bwMode="auto">
            <a:xfrm>
              <a:off x="1746" y="2704"/>
              <a:ext cx="227"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00000"/>
                </a:lnSpc>
                <a:spcBef>
                  <a:spcPct val="50000"/>
                </a:spcBef>
                <a:buClrTx/>
                <a:buSzTx/>
                <a:buFontTx/>
                <a:buNone/>
              </a:pPr>
              <a:r>
                <a:rPr lang="en-US" sz="2000" b="0" dirty="0">
                  <a:latin typeface="Arial" charset="0"/>
                </a:rPr>
                <a:t>Z</a:t>
              </a:r>
            </a:p>
          </p:txBody>
        </p:sp>
      </p:grpSp>
      <p:sp>
        <p:nvSpPr>
          <p:cNvPr id="14" name="Rectangle 13"/>
          <p:cNvSpPr/>
          <p:nvPr/>
        </p:nvSpPr>
        <p:spPr>
          <a:xfrm>
            <a:off x="4572000" y="4146866"/>
            <a:ext cx="4572000" cy="1477328"/>
          </a:xfrm>
          <a:prstGeom prst="rect">
            <a:avLst/>
          </a:prstGeom>
        </p:spPr>
        <p:txBody>
          <a:bodyPr wrap="square">
            <a:spAutoFit/>
          </a:bodyPr>
          <a:lstStyle/>
          <a:p>
            <a:pPr marL="342900" indent="-342900"/>
            <a:r>
              <a:rPr lang="nl-NL" dirty="0">
                <a:latin typeface="Arial" charset="0"/>
              </a:rPr>
              <a:t>	</a:t>
            </a:r>
            <a:r>
              <a:rPr lang="nl-NL" sz="3000" i="1" dirty="0">
                <a:solidFill>
                  <a:schemeClr val="tx2"/>
                </a:solidFill>
                <a:latin typeface="Cambria" pitchFamily="18" charset="0"/>
              </a:rPr>
              <a:t>X = Endogenous variable</a:t>
            </a:r>
          </a:p>
          <a:p>
            <a:pPr marL="342900" indent="-342900"/>
            <a:r>
              <a:rPr lang="nl-NL" sz="3000" i="1" dirty="0">
                <a:solidFill>
                  <a:schemeClr val="tx2"/>
                </a:solidFill>
                <a:latin typeface="Cambria" pitchFamily="18" charset="0"/>
              </a:rPr>
              <a:t>	Y = Response variable</a:t>
            </a:r>
          </a:p>
          <a:p>
            <a:pPr marL="342900" indent="-342900"/>
            <a:r>
              <a:rPr lang="nl-NL" sz="3000" i="1" dirty="0">
                <a:solidFill>
                  <a:schemeClr val="tx2"/>
                </a:solidFill>
                <a:latin typeface="Cambria" pitchFamily="18" charset="0"/>
              </a:rPr>
              <a:t>	Z = Instrumental variable</a:t>
            </a:r>
          </a:p>
        </p:txBody>
      </p:sp>
    </p:spTree>
    <p:extLst>
      <p:ext uri="{BB962C8B-B14F-4D97-AF65-F5344CB8AC3E}">
        <p14:creationId xmlns:p14="http://schemas.microsoft.com/office/powerpoint/2010/main" xmlns="" val="72714000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9162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6"/>
          <p:cNvSpPr>
            <a:spLocks noGrp="1"/>
          </p:cNvSpPr>
          <p:nvPr>
            <p:ph idx="1"/>
          </p:nvPr>
        </p:nvSpPr>
        <p:spPr>
          <a:xfrm>
            <a:off x="609600" y="2438400"/>
            <a:ext cx="7315200" cy="3886200"/>
          </a:xfrm>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indent="0" algn="ctr">
              <a:lnSpc>
                <a:spcPct val="115000"/>
              </a:lnSpc>
              <a:spcBef>
                <a:spcPts val="0"/>
              </a:spcBef>
              <a:spcAft>
                <a:spcPts val="1000"/>
              </a:spcAft>
              <a:buNone/>
            </a:pPr>
            <a:r>
              <a:rPr lang="en-US" sz="5600" b="1" i="1" dirty="0" smtClean="0">
                <a:ln w="11430"/>
                <a:solidFill>
                  <a:schemeClr val="accent3"/>
                </a:solidFill>
                <a:effectLst>
                  <a:outerShdw blurRad="50800" dist="39000" dir="5460000" algn="tl">
                    <a:srgbClr val="000000">
                      <a:alpha val="38000"/>
                    </a:srgbClr>
                  </a:outerShdw>
                </a:effectLst>
                <a:latin typeface="Segoe Script"/>
                <a:ea typeface="Calibri"/>
                <a:cs typeface="Calibri"/>
              </a:rPr>
              <a:t>Linear Model</a:t>
            </a:r>
          </a:p>
          <a:p>
            <a:pPr marL="0" marR="0" indent="0" algn="ctr">
              <a:lnSpc>
                <a:spcPct val="115000"/>
              </a:lnSpc>
              <a:spcBef>
                <a:spcPts val="0"/>
              </a:spcBef>
              <a:spcAft>
                <a:spcPts val="1000"/>
              </a:spcAft>
              <a:buNone/>
            </a:pPr>
            <a:r>
              <a:rPr lang="en-US" sz="5600" b="1" i="1" dirty="0" smtClean="0">
                <a:ln w="11430"/>
                <a:solidFill>
                  <a:schemeClr val="accent3"/>
                </a:solidFill>
                <a:effectLst>
                  <a:outerShdw blurRad="50800" dist="39000" dir="5460000" algn="tl">
                    <a:srgbClr val="000000">
                      <a:alpha val="38000"/>
                    </a:srgbClr>
                  </a:outerShdw>
                </a:effectLst>
                <a:latin typeface="Segoe Script"/>
                <a:ea typeface="Calibri"/>
                <a:cs typeface="Calibri"/>
              </a:rPr>
              <a:t>“Endogeneity”</a:t>
            </a:r>
            <a:endParaRPr lang="en-US" sz="5600" b="1" i="1" dirty="0" smtClean="0">
              <a:ln w="11430"/>
              <a:solidFill>
                <a:schemeClr val="accent3"/>
              </a:solidFill>
              <a:effectLst>
                <a:outerShdw blurRad="50800" dist="39000" dir="5460000" algn="tl">
                  <a:srgbClr val="000000">
                    <a:alpha val="38000"/>
                  </a:srgbClr>
                </a:outerShdw>
              </a:effectLst>
              <a:latin typeface="Cambria" pitchFamily="18" charset="0"/>
              <a:ea typeface="+mj-ea"/>
              <a:cs typeface="+mj-cs"/>
            </a:endParaRPr>
          </a:p>
          <a:p>
            <a:pPr marL="0" indent="0" algn="ctr">
              <a:buNone/>
            </a:pPr>
            <a:endParaRPr lang="en-US" sz="6600" i="1" dirty="0" smtClean="0">
              <a:ln w="11430"/>
              <a:solidFill>
                <a:schemeClr val="accent3"/>
              </a:solidFill>
              <a:effectLst>
                <a:outerShdw blurRad="50800" dist="39000" dir="5460000" algn="tl">
                  <a:srgbClr val="000000">
                    <a:alpha val="38000"/>
                  </a:srgbClr>
                </a:outerShdw>
              </a:effectLst>
              <a:latin typeface="Cambria" pitchFamily="18" charset="0"/>
              <a:ea typeface="+mj-ea"/>
              <a:cs typeface="+mj-cs"/>
            </a:endParaRPr>
          </a:p>
          <a:p>
            <a:pPr marL="0" indent="0" algn="ctr">
              <a:buNone/>
            </a:pPr>
            <a:r>
              <a:rPr lang="en-US" sz="2600" dirty="0" smtClean="0">
                <a:ln w="11430"/>
                <a:solidFill>
                  <a:schemeClr val="accent3"/>
                </a:solidFill>
                <a:effectLst>
                  <a:outerShdw blurRad="50800" dist="39000" dir="5460000" algn="tl">
                    <a:srgbClr val="000000">
                      <a:alpha val="38000"/>
                    </a:srgbClr>
                  </a:outerShdw>
                </a:effectLst>
                <a:latin typeface="Segoe Script"/>
                <a:ea typeface="Calibri"/>
                <a:cs typeface="Calibri"/>
              </a:rPr>
              <a:t>Jan,2015</a:t>
            </a:r>
            <a:endParaRPr lang="en-US" sz="2600" dirty="0">
              <a:ln w="11430"/>
              <a:solidFill>
                <a:schemeClr val="accent3"/>
              </a:solidFill>
              <a:effectLst>
                <a:outerShdw blurRad="50800" dist="39000" dir="5460000" algn="tl">
                  <a:srgbClr val="000000">
                    <a:alpha val="38000"/>
                  </a:srgbClr>
                </a:outerShdw>
              </a:effectLst>
              <a:latin typeface="Segoe Script"/>
              <a:ea typeface="Calibri"/>
              <a:cs typeface="Calibri"/>
            </a:endParaRPr>
          </a:p>
        </p:txBody>
      </p:sp>
      <p:sp>
        <p:nvSpPr>
          <p:cNvPr id="2" name="Title 1"/>
          <p:cNvSpPr>
            <a:spLocks noGrp="1"/>
          </p:cNvSpPr>
          <p:nvPr>
            <p:ph type="title"/>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BAA2FC65-A537-49F0-A561-C4672F9859FB}" type="slidenum">
              <a:rPr lang="en-US" smtClean="0"/>
              <a:pPr/>
              <a:t>2</a:t>
            </a:fld>
            <a:endParaRPr lang="en-US" dirty="0"/>
          </a:p>
        </p:txBody>
      </p:sp>
      <p:pic>
        <p:nvPicPr>
          <p:cNvPr id="1026" name="Picture 2" descr="G:\other files\iut.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0" b="99375" l="1250" r="100000"/>
                    </a14:imgEffect>
                  </a14:imgLayer>
                </a14:imgProps>
              </a:ext>
              <a:ext uri="{28A0092B-C50C-407E-A947-70E740481C1C}">
                <a14:useLocalDpi xmlns:a14="http://schemas.microsoft.com/office/drawing/2010/main" xmlns="" val="0"/>
              </a:ext>
            </a:extLst>
          </a:blip>
          <a:srcRect/>
          <a:stretch>
            <a:fillRect/>
          </a:stretch>
        </p:blipFill>
        <p:spPr bwMode="auto">
          <a:xfrm rot="717924">
            <a:off x="5308884" y="664752"/>
            <a:ext cx="571382" cy="5713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980095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7" fill="hold">
                                          <p:stCondLst>
                                            <p:cond delay="0"/>
                                          </p:stCondLst>
                                        </p:cTn>
                                        <p:tgtEl>
                                          <p:spTgt spid="7">
                                            <p:txEl>
                                              <p:pRg st="0" end="0"/>
                                            </p:txEl>
                                          </p:spTgt>
                                        </p:tgtEl>
                                        <p:attrNameLst>
                                          <p:attrName>style.rotation</p:attrName>
                                        </p:attrNameLst>
                                      </p:cBhvr>
                                      <p:to>
                                        <p:strVal val="-45.0"/>
                                      </p:to>
                                    </p:set>
                                    <p:anim calcmode="lin" valueType="num">
                                      <p:cBhvr>
                                        <p:cTn id="8" dur="227" fill="hold">
                                          <p:stCondLst>
                                            <p:cond delay="227"/>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7">
                                            <p:txEl>
                                              <p:pRg st="1" end="1"/>
                                            </p:txEl>
                                          </p:spTgt>
                                        </p:tgtEl>
                                        <p:attrNameLst>
                                          <p:attrName>style.visibility</p:attrName>
                                        </p:attrNameLst>
                                      </p:cBhvr>
                                      <p:to>
                                        <p:strVal val="visible"/>
                                      </p:to>
                                    </p:set>
                                    <p:set>
                                      <p:cBhvr>
                                        <p:cTn id="14" dur="227" fill="hold">
                                          <p:stCondLst>
                                            <p:cond delay="0"/>
                                          </p:stCondLst>
                                        </p:cTn>
                                        <p:tgtEl>
                                          <p:spTgt spid="7">
                                            <p:txEl>
                                              <p:pRg st="1" end="1"/>
                                            </p:txEl>
                                          </p:spTgt>
                                        </p:tgtEl>
                                        <p:attrNameLst>
                                          <p:attrName>style.rotation</p:attrName>
                                        </p:attrNameLst>
                                      </p:cBhvr>
                                      <p:to>
                                        <p:strVal val="-45.0"/>
                                      </p:to>
                                    </p:set>
                                    <p:anim calcmode="lin" valueType="num">
                                      <p:cBhvr>
                                        <p:cTn id="15" dur="227" fill="hold">
                                          <p:stCondLst>
                                            <p:cond delay="227"/>
                                          </p:stCondLst>
                                        </p:cTn>
                                        <p:tgtEl>
                                          <p:spTgt spid="7">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227" fill="hold">
                                          <p:stCondLst>
                                            <p:cond delay="0"/>
                                          </p:stCondLst>
                                        </p:cTn>
                                        <p:tgtEl>
                                          <p:spTgt spid="7">
                                            <p:txEl>
                                              <p:pRg st="1" end="1"/>
                                            </p:txEl>
                                          </p:spTgt>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7"/>
                                          </p:stCondLst>
                                        </p:cTn>
                                        <p:tgtEl>
                                          <p:spTgt spid="7">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7">
                                            <p:txEl>
                                              <p:pRg st="1" end="1"/>
                                            </p:txEl>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nodeType="withEffect">
                                  <p:stCondLst>
                                    <p:cond delay="0"/>
                                  </p:stCondLst>
                                  <p:iterate type="lt">
                                    <p:tmPct val="18000"/>
                                  </p:iterate>
                                  <p:childTnLst>
                                    <p:set>
                                      <p:cBhvr>
                                        <p:cTn id="20" dur="1" fill="hold">
                                          <p:stCondLst>
                                            <p:cond delay="0"/>
                                          </p:stCondLst>
                                        </p:cTn>
                                        <p:tgtEl>
                                          <p:spTgt spid="7">
                                            <p:txEl>
                                              <p:pRg st="3" end="3"/>
                                            </p:txEl>
                                          </p:spTgt>
                                        </p:tgtEl>
                                        <p:attrNameLst>
                                          <p:attrName>style.visibility</p:attrName>
                                        </p:attrNameLst>
                                      </p:cBhvr>
                                      <p:to>
                                        <p:strVal val="visible"/>
                                      </p:to>
                                    </p:set>
                                    <p:set>
                                      <p:cBhvr>
                                        <p:cTn id="21" dur="227" fill="hold">
                                          <p:stCondLst>
                                            <p:cond delay="0"/>
                                          </p:stCondLst>
                                        </p:cTn>
                                        <p:tgtEl>
                                          <p:spTgt spid="7">
                                            <p:txEl>
                                              <p:pRg st="3" end="3"/>
                                            </p:txEl>
                                          </p:spTgt>
                                        </p:tgtEl>
                                        <p:attrNameLst>
                                          <p:attrName>style.rotation</p:attrName>
                                        </p:attrNameLst>
                                      </p:cBhvr>
                                      <p:to>
                                        <p:strVal val="-45.0"/>
                                      </p:to>
                                    </p:set>
                                    <p:anim calcmode="lin" valueType="num">
                                      <p:cBhvr>
                                        <p:cTn id="22" dur="227" fill="hold">
                                          <p:stCondLst>
                                            <p:cond delay="227"/>
                                          </p:stCondLst>
                                        </p:cTn>
                                        <p:tgtEl>
                                          <p:spTgt spid="7">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227" fill="hold">
                                          <p:stCondLst>
                                            <p:cond delay="0"/>
                                          </p:stCondLst>
                                        </p:cTn>
                                        <p:tgtEl>
                                          <p:spTgt spid="7">
                                            <p:txEl>
                                              <p:pRg st="3" end="3"/>
                                            </p:txEl>
                                          </p:spTgt>
                                        </p:tgtEl>
                                        <p:attrNameLst>
                                          <p:attrName>ppt_y</p:attrName>
                                        </p:attrNameLst>
                                      </p:cBhvr>
                                      <p:tavLst>
                                        <p:tav tm="0">
                                          <p:val>
                                            <p:strVal val="#ppt_y-1"/>
                                          </p:val>
                                        </p:tav>
                                        <p:tav tm="100000">
                                          <p:val>
                                            <p:strVal val="#ppt_y-(0.354*#ppt_w-0.172*#ppt_h)"/>
                                          </p:val>
                                        </p:tav>
                                      </p:tavLst>
                                    </p:anim>
                                    <p:anim calcmode="lin" valueType="num">
                                      <p:cBhvr>
                                        <p:cTn id="24" dur="78" decel="50000" autoRev="1" fill="hold">
                                          <p:stCondLst>
                                            <p:cond delay="227"/>
                                          </p:stCondLst>
                                        </p:cTn>
                                        <p:tgtEl>
                                          <p:spTgt spid="7">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68" fill="hold">
                                          <p:stCondLst>
                                            <p:cond delay="432"/>
                                          </p:stCondLst>
                                        </p:cTn>
                                        <p:tgtEl>
                                          <p:spTgt spid="7">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686800" cy="838200"/>
          </a:xfrm>
        </p:spPr>
        <p:txBody>
          <a:bodyPr>
            <a:normAutofit/>
          </a:bodyPr>
          <a:lstStyle/>
          <a:p>
            <a:r>
              <a:rPr lang="fr-FR"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rPr>
              <a:t>Important point about IV</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Content Placeholder 2"/>
          <p:cNvSpPr>
            <a:spLocks noGrp="1"/>
          </p:cNvSpPr>
          <p:nvPr>
            <p:ph idx="1"/>
          </p:nvPr>
        </p:nvSpPr>
        <p:spPr/>
        <p:txBody>
          <a:bodyPr/>
          <a:lstStyle/>
          <a:p>
            <a:pPr marL="64008"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BAA2FC65-A537-49F0-A561-C4672F9859FB}" type="slidenum">
              <a:rPr lang="en-US" smtClean="0"/>
              <a:pPr/>
              <a:t>20</a:t>
            </a:fld>
            <a:endParaRPr lang="en-US" dirty="0"/>
          </a:p>
        </p:txBody>
      </p:sp>
      <p:grpSp>
        <p:nvGrpSpPr>
          <p:cNvPr id="5" name="Group 22"/>
          <p:cNvGrpSpPr>
            <a:grpSpLocks/>
          </p:cNvGrpSpPr>
          <p:nvPr/>
        </p:nvGrpSpPr>
        <p:grpSpPr bwMode="auto">
          <a:xfrm>
            <a:off x="949985" y="3859212"/>
            <a:ext cx="2952750" cy="1803400"/>
            <a:chOff x="884" y="3095"/>
            <a:chExt cx="1860" cy="1136"/>
          </a:xfrm>
        </p:grpSpPr>
        <p:sp>
          <p:nvSpPr>
            <p:cNvPr id="6" name="Oval 5"/>
            <p:cNvSpPr>
              <a:spLocks noChangeArrowheads="1"/>
            </p:cNvSpPr>
            <p:nvPr/>
          </p:nvSpPr>
          <p:spPr bwMode="auto">
            <a:xfrm>
              <a:off x="884" y="3095"/>
              <a:ext cx="1139" cy="1136"/>
            </a:xfrm>
            <a:prstGeom prst="ellipse">
              <a:avLst/>
            </a:prstGeom>
            <a:solidFill>
              <a:schemeClr val="tx1">
                <a:alpha val="50000"/>
              </a:schemeClr>
            </a:solidFill>
            <a:ln w="9525"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7" name="Oval 6"/>
            <p:cNvSpPr>
              <a:spLocks noChangeArrowheads="1"/>
            </p:cNvSpPr>
            <p:nvPr/>
          </p:nvSpPr>
          <p:spPr bwMode="auto">
            <a:xfrm>
              <a:off x="1605" y="3095"/>
              <a:ext cx="1139" cy="1136"/>
            </a:xfrm>
            <a:prstGeom prst="ellipse">
              <a:avLst/>
            </a:prstGeom>
            <a:solidFill>
              <a:schemeClr val="tx1">
                <a:alpha val="50000"/>
              </a:schemeClr>
            </a:solidFill>
            <a:ln w="9525"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8" name="Text Box 7"/>
            <p:cNvSpPr txBox="1">
              <a:spLocks noChangeArrowheads="1"/>
            </p:cNvSpPr>
            <p:nvPr/>
          </p:nvSpPr>
          <p:spPr bwMode="auto">
            <a:xfrm>
              <a:off x="1074" y="3208"/>
              <a:ext cx="19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00000"/>
                </a:lnSpc>
                <a:spcBef>
                  <a:spcPct val="50000"/>
                </a:spcBef>
                <a:buClrTx/>
                <a:buSzTx/>
                <a:buFontTx/>
                <a:buNone/>
              </a:pPr>
              <a:r>
                <a:rPr lang="en-US" sz="1800" b="0" dirty="0">
                  <a:latin typeface="Arial" charset="0"/>
                </a:rPr>
                <a:t>X</a:t>
              </a:r>
            </a:p>
          </p:txBody>
        </p:sp>
        <p:sp>
          <p:nvSpPr>
            <p:cNvPr id="9" name="Text Box 8"/>
            <p:cNvSpPr txBox="1">
              <a:spLocks noChangeArrowheads="1"/>
            </p:cNvSpPr>
            <p:nvPr/>
          </p:nvSpPr>
          <p:spPr bwMode="auto">
            <a:xfrm>
              <a:off x="2360" y="3208"/>
              <a:ext cx="189"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00000"/>
                </a:lnSpc>
                <a:spcBef>
                  <a:spcPct val="50000"/>
                </a:spcBef>
                <a:buClrTx/>
                <a:buSzTx/>
                <a:buFontTx/>
                <a:buNone/>
              </a:pPr>
              <a:r>
                <a:rPr lang="en-US" sz="1800" b="0" dirty="0">
                  <a:latin typeface="Arial" charset="0"/>
                </a:rPr>
                <a:t>Y</a:t>
              </a:r>
            </a:p>
          </p:txBody>
        </p:sp>
        <p:sp>
          <p:nvSpPr>
            <p:cNvPr id="10" name="Oval 9"/>
            <p:cNvSpPr>
              <a:spLocks noChangeArrowheads="1"/>
            </p:cNvSpPr>
            <p:nvPr/>
          </p:nvSpPr>
          <p:spPr bwMode="auto">
            <a:xfrm flipH="1">
              <a:off x="1395" y="3533"/>
              <a:ext cx="260" cy="258"/>
            </a:xfrm>
            <a:prstGeom prst="ellipse">
              <a:avLst/>
            </a:prstGeom>
            <a:solidFill>
              <a:schemeClr val="tx1">
                <a:alpha val="50000"/>
              </a:schemeClr>
            </a:solidFill>
            <a:ln w="9525"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342900" indent="-342900"/>
              <a:endParaRPr lang="en-US" dirty="0"/>
            </a:p>
          </p:txBody>
        </p:sp>
        <p:sp>
          <p:nvSpPr>
            <p:cNvPr id="11" name="Text Box 10"/>
            <p:cNvSpPr txBox="1">
              <a:spLocks noChangeArrowheads="1"/>
            </p:cNvSpPr>
            <p:nvPr/>
          </p:nvSpPr>
          <p:spPr bwMode="auto">
            <a:xfrm>
              <a:off x="1383" y="3517"/>
              <a:ext cx="19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00000"/>
                </a:lnSpc>
                <a:spcBef>
                  <a:spcPct val="50000"/>
                </a:spcBef>
                <a:buClrTx/>
                <a:buSzTx/>
                <a:buFontTx/>
                <a:buNone/>
              </a:pPr>
              <a:r>
                <a:rPr lang="en-US" sz="1800" b="0" dirty="0">
                  <a:latin typeface="Arial" charset="0"/>
                </a:rPr>
                <a:t>Z</a:t>
              </a:r>
            </a:p>
          </p:txBody>
        </p:sp>
      </p:grpSp>
      <p:sp>
        <p:nvSpPr>
          <p:cNvPr id="12" name="Rectangle 11"/>
          <p:cNvSpPr>
            <a:spLocks noChangeArrowheads="1"/>
          </p:cNvSpPr>
          <p:nvPr/>
        </p:nvSpPr>
        <p:spPr bwMode="auto">
          <a:xfrm>
            <a:off x="4114801" y="3967954"/>
            <a:ext cx="4695824" cy="19756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l">
              <a:lnSpc>
                <a:spcPct val="100000"/>
              </a:lnSpc>
            </a:pPr>
            <a:r>
              <a:rPr lang="nl-NL" sz="2400" i="1" dirty="0">
                <a:latin typeface="Cambria" pitchFamily="18" charset="0"/>
              </a:rPr>
              <a:t>	</a:t>
            </a:r>
            <a:r>
              <a:rPr lang="nl-NL" sz="2400" i="1" u="sng" dirty="0">
                <a:latin typeface="Cambria" pitchFamily="18" charset="0"/>
              </a:rPr>
              <a:t>Realistic scenario</a:t>
            </a:r>
            <a:r>
              <a:rPr lang="nl-NL" sz="2400" i="1" dirty="0">
                <a:latin typeface="Cambria" pitchFamily="18" charset="0"/>
              </a:rPr>
              <a:t>: Very little of X is explained by Z, or what is explained does not overlap much with Y</a:t>
            </a:r>
          </a:p>
        </p:txBody>
      </p:sp>
      <p:grpSp>
        <p:nvGrpSpPr>
          <p:cNvPr id="13" name="Group 13"/>
          <p:cNvGrpSpPr>
            <a:grpSpLocks/>
          </p:cNvGrpSpPr>
          <p:nvPr/>
        </p:nvGrpSpPr>
        <p:grpSpPr bwMode="auto">
          <a:xfrm>
            <a:off x="949985" y="1768475"/>
            <a:ext cx="2952750" cy="1803400"/>
            <a:chOff x="839" y="2652"/>
            <a:chExt cx="1950" cy="1192"/>
          </a:xfrm>
        </p:grpSpPr>
        <p:sp>
          <p:nvSpPr>
            <p:cNvPr id="14" name="Oval 14"/>
            <p:cNvSpPr>
              <a:spLocks noChangeArrowheads="1"/>
            </p:cNvSpPr>
            <p:nvPr/>
          </p:nvSpPr>
          <p:spPr bwMode="auto">
            <a:xfrm>
              <a:off x="839" y="2652"/>
              <a:ext cx="1194" cy="1192"/>
            </a:xfrm>
            <a:prstGeom prst="ellipse">
              <a:avLst/>
            </a:prstGeom>
            <a:solidFill>
              <a:schemeClr val="tx1">
                <a:alpha val="50000"/>
              </a:schemeClr>
            </a:solidFill>
            <a:ln w="9525"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5" name="Oval 15"/>
            <p:cNvSpPr>
              <a:spLocks noChangeArrowheads="1"/>
            </p:cNvSpPr>
            <p:nvPr/>
          </p:nvSpPr>
          <p:spPr bwMode="auto">
            <a:xfrm>
              <a:off x="1595" y="2652"/>
              <a:ext cx="1194" cy="1192"/>
            </a:xfrm>
            <a:prstGeom prst="ellipse">
              <a:avLst/>
            </a:prstGeom>
            <a:solidFill>
              <a:schemeClr val="tx1">
                <a:alpha val="50000"/>
              </a:schemeClr>
            </a:solidFill>
            <a:ln w="9525"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6" name="Text Box 16"/>
            <p:cNvSpPr txBox="1">
              <a:spLocks noChangeArrowheads="1"/>
            </p:cNvSpPr>
            <p:nvPr/>
          </p:nvSpPr>
          <p:spPr bwMode="auto">
            <a:xfrm>
              <a:off x="1038" y="2771"/>
              <a:ext cx="199" cy="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00000"/>
                </a:lnSpc>
                <a:spcBef>
                  <a:spcPct val="50000"/>
                </a:spcBef>
                <a:buClrTx/>
                <a:buSzTx/>
                <a:buFontTx/>
                <a:buNone/>
              </a:pPr>
              <a:r>
                <a:rPr lang="en-US" sz="1800" b="0" dirty="0">
                  <a:latin typeface="Arial" charset="0"/>
                </a:rPr>
                <a:t>X</a:t>
              </a:r>
            </a:p>
          </p:txBody>
        </p:sp>
        <p:sp>
          <p:nvSpPr>
            <p:cNvPr id="17" name="Text Box 17"/>
            <p:cNvSpPr txBox="1">
              <a:spLocks noChangeArrowheads="1"/>
            </p:cNvSpPr>
            <p:nvPr/>
          </p:nvSpPr>
          <p:spPr bwMode="auto">
            <a:xfrm>
              <a:off x="2386" y="2771"/>
              <a:ext cx="199" cy="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00000"/>
                </a:lnSpc>
                <a:spcBef>
                  <a:spcPct val="50000"/>
                </a:spcBef>
                <a:buClrTx/>
                <a:buSzTx/>
                <a:buFontTx/>
                <a:buNone/>
              </a:pPr>
              <a:r>
                <a:rPr lang="en-US" sz="1800" b="0" dirty="0">
                  <a:latin typeface="Arial" charset="0"/>
                </a:rPr>
                <a:t>Y</a:t>
              </a:r>
            </a:p>
          </p:txBody>
        </p:sp>
        <p:sp>
          <p:nvSpPr>
            <p:cNvPr id="18" name="Oval 18"/>
            <p:cNvSpPr>
              <a:spLocks noChangeArrowheads="1"/>
            </p:cNvSpPr>
            <p:nvPr/>
          </p:nvSpPr>
          <p:spPr bwMode="auto">
            <a:xfrm>
              <a:off x="1197" y="2838"/>
              <a:ext cx="821" cy="819"/>
            </a:xfrm>
            <a:prstGeom prst="ellipse">
              <a:avLst/>
            </a:prstGeom>
            <a:solidFill>
              <a:schemeClr val="tx1">
                <a:alpha val="50000"/>
              </a:schemeClr>
            </a:solidFill>
            <a:ln w="9525"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342900" indent="-342900"/>
              <a:endParaRPr lang="en-US" dirty="0"/>
            </a:p>
          </p:txBody>
        </p:sp>
        <p:sp>
          <p:nvSpPr>
            <p:cNvPr id="19" name="Text Box 19"/>
            <p:cNvSpPr txBox="1">
              <a:spLocks noChangeArrowheads="1"/>
            </p:cNvSpPr>
            <p:nvPr/>
          </p:nvSpPr>
          <p:spPr bwMode="auto">
            <a:xfrm>
              <a:off x="1277" y="2976"/>
              <a:ext cx="199" cy="2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00000"/>
                </a:lnSpc>
                <a:spcBef>
                  <a:spcPct val="50000"/>
                </a:spcBef>
                <a:buClrTx/>
                <a:buSzTx/>
                <a:buFontTx/>
                <a:buNone/>
              </a:pPr>
              <a:r>
                <a:rPr lang="en-US" sz="1800" b="0" dirty="0">
                  <a:latin typeface="Arial" charset="0"/>
                </a:rPr>
                <a:t>Z</a:t>
              </a:r>
            </a:p>
          </p:txBody>
        </p:sp>
      </p:grpSp>
      <p:sp>
        <p:nvSpPr>
          <p:cNvPr id="20" name="Rectangle 21"/>
          <p:cNvSpPr>
            <a:spLocks noChangeArrowheads="1"/>
          </p:cNvSpPr>
          <p:nvPr/>
        </p:nvSpPr>
        <p:spPr bwMode="auto">
          <a:xfrm>
            <a:off x="3902736" y="1841500"/>
            <a:ext cx="4907889" cy="189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l">
              <a:lnSpc>
                <a:spcPct val="100000"/>
              </a:lnSpc>
            </a:pPr>
            <a:r>
              <a:rPr lang="nl-NL" sz="2400" b="0" i="1" dirty="0">
                <a:latin typeface="Cambria" pitchFamily="18" charset="0"/>
              </a:rPr>
              <a:t>	</a:t>
            </a:r>
            <a:r>
              <a:rPr lang="nl-NL" sz="2400" i="1" u="sng" dirty="0">
                <a:latin typeface="Cambria" pitchFamily="18" charset="0"/>
              </a:rPr>
              <a:t>Best-case scenario</a:t>
            </a:r>
            <a:r>
              <a:rPr lang="nl-NL" sz="2400" b="0" i="1" dirty="0">
                <a:latin typeface="Cambria" pitchFamily="18" charset="0"/>
              </a:rPr>
              <a:t>: A lot of X is explained by Z, and most of the overlap between X and Y is accounted for</a:t>
            </a:r>
          </a:p>
        </p:txBody>
      </p:sp>
    </p:spTree>
    <p:extLst>
      <p:ext uri="{BB962C8B-B14F-4D97-AF65-F5344CB8AC3E}">
        <p14:creationId xmlns:p14="http://schemas.microsoft.com/office/powerpoint/2010/main" xmlns="" val="395590067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05800" cy="3276600"/>
          </a:xfrm>
        </p:spPr>
        <p:txBody>
          <a:bodyPr>
            <a:noAutofit/>
          </a:bodyPr>
          <a:lstStyle/>
          <a:p>
            <a:pPr marL="0" indent="0">
              <a:buNone/>
            </a:pPr>
            <a:r>
              <a:rPr lang="en-US" i="1" dirty="0">
                <a:latin typeface="Cambria" pitchFamily="18" charset="0"/>
              </a:rPr>
              <a:t>Often times there will exist more than one exogenous variable that can serve as an instrumental variable for an endogenous variable. In this case, you can do one of two things. </a:t>
            </a:r>
            <a:endParaRPr lang="en-US" i="1" dirty="0" smtClean="0">
              <a:latin typeface="Cambria" pitchFamily="18" charset="0"/>
            </a:endParaRPr>
          </a:p>
          <a:p>
            <a:pPr>
              <a:buClrTx/>
              <a:buSzPct val="100000"/>
              <a:buFont typeface="Wingdings 2" pitchFamily="18" charset="2"/>
              <a:buChar char="u"/>
            </a:pPr>
            <a:r>
              <a:rPr lang="en-US" i="1" dirty="0" smtClean="0">
                <a:latin typeface="Cambria" pitchFamily="18" charset="0"/>
              </a:rPr>
              <a:t>Use </a:t>
            </a:r>
            <a:r>
              <a:rPr lang="en-US" i="1" dirty="0">
                <a:latin typeface="Cambria" pitchFamily="18" charset="0"/>
              </a:rPr>
              <a:t>as your instrumental variable the exogenous variable that is most highly correlated with the endogenous variable. </a:t>
            </a:r>
            <a:endParaRPr lang="en-US" i="1" dirty="0" smtClean="0">
              <a:latin typeface="Cambria" pitchFamily="18" charset="0"/>
            </a:endParaRPr>
          </a:p>
          <a:p>
            <a:pPr marL="0" indent="0">
              <a:buClrTx/>
              <a:buSzPct val="100000"/>
              <a:buNone/>
            </a:pPr>
            <a:endParaRPr lang="en-US" i="1" dirty="0" smtClean="0">
              <a:latin typeface="Cambria" pitchFamily="18" charset="0"/>
            </a:endParaRPr>
          </a:p>
        </p:txBody>
      </p:sp>
      <p:sp>
        <p:nvSpPr>
          <p:cNvPr id="4" name="Slide Number Placeholder 3"/>
          <p:cNvSpPr>
            <a:spLocks noGrp="1"/>
          </p:cNvSpPr>
          <p:nvPr>
            <p:ph type="sldNum" sz="quarter" idx="12"/>
          </p:nvPr>
        </p:nvSpPr>
        <p:spPr>
          <a:xfrm>
            <a:off x="8385175" y="6473825"/>
            <a:ext cx="758825" cy="247650"/>
          </a:xfrm>
          <a:prstGeom prst="rect">
            <a:avLst/>
          </a:prstGeom>
        </p:spPr>
        <p:txBody>
          <a:bodyPr/>
          <a:lstStyle/>
          <a:p>
            <a:fld id="{BAA2FC65-A537-49F0-A561-C4672F9859FB}" type="slidenum">
              <a:rPr lang="en-US" smtClean="0"/>
              <a:pPr/>
              <a:t>21</a:t>
            </a:fld>
            <a:endParaRPr lang="en-US" dirty="0"/>
          </a:p>
        </p:txBody>
      </p:sp>
      <p:pic>
        <p:nvPicPr>
          <p:cNvPr id="5" name="Picture 4"/>
          <p:cNvPicPr>
            <a:picLocks noChangeAspect="1"/>
          </p:cNvPicPr>
          <p:nvPr/>
        </p:nvPicPr>
        <p:blipFill rotWithShape="1">
          <a:blip r:embed="rId2">
            <a:extLst>
              <a:ext uri="{BEBA8EAE-BF5A-486C-A8C5-ECC9F3942E4B}">
                <a14:imgProps xmlns:a14="http://schemas.microsoft.com/office/drawing/2010/main" xmlns="">
                  <a14:imgLayer r:embed="rId3">
                    <a14:imgEffect>
                      <a14:backgroundRemoval t="8889" b="90444" l="9792" r="89911">
                        <a14:backgroundMark x1="56380" y1="80222" x2="58160" y2="93556"/>
                        <a14:backgroundMark x1="48961" y1="86000" x2="48961" y2="86000"/>
                      </a14:backgroundRemoval>
                    </a14:imgEffect>
                  </a14:imgLayer>
                </a14:imgProps>
              </a:ext>
              <a:ext uri="{28A0092B-C50C-407E-A947-70E740481C1C}">
                <a14:useLocalDpi xmlns:a14="http://schemas.microsoft.com/office/drawing/2010/main" xmlns="" val="0"/>
              </a:ext>
            </a:extLst>
          </a:blip>
          <a:srcRect b="10000"/>
          <a:stretch/>
        </p:blipFill>
        <p:spPr>
          <a:xfrm>
            <a:off x="4800600" y="3000375"/>
            <a:ext cx="4881563" cy="3857625"/>
          </a:xfrm>
          <a:prstGeom prst="rect">
            <a:avLst/>
          </a:prstGeom>
        </p:spPr>
      </p:pic>
      <p:sp>
        <p:nvSpPr>
          <p:cNvPr id="2" name="Title 1"/>
          <p:cNvSpPr>
            <a:spLocks noGrp="1"/>
          </p:cNvSpPr>
          <p:nvPr>
            <p:ph type="title"/>
          </p:nvPr>
        </p:nvSpPr>
        <p:spPr>
          <a:xfrm rot="20757431">
            <a:off x="6174581" y="4414837"/>
            <a:ext cx="2438400" cy="1143000"/>
          </a:xfrm>
        </p:spPr>
        <p:txBody>
          <a:bodyPr/>
          <a:lstStyle/>
          <a:p>
            <a:r>
              <a:rPr lang="en-US" b="1" dirty="0" smtClean="0">
                <a:latin typeface="Segoe Print" pitchFamily="2" charset="0"/>
              </a:rPr>
              <a:t>Remark</a:t>
            </a:r>
            <a:endParaRPr lang="en-US" b="1" dirty="0">
              <a:latin typeface="Segoe Print" pitchFamily="2" charset="0"/>
            </a:endParaRPr>
          </a:p>
        </p:txBody>
      </p:sp>
      <p:sp>
        <p:nvSpPr>
          <p:cNvPr id="6" name="Rectangle 5"/>
          <p:cNvSpPr/>
          <p:nvPr/>
        </p:nvSpPr>
        <p:spPr>
          <a:xfrm>
            <a:off x="304800" y="3926554"/>
            <a:ext cx="5486400" cy="2246769"/>
          </a:xfrm>
          <a:prstGeom prst="rect">
            <a:avLst/>
          </a:prstGeom>
        </p:spPr>
        <p:txBody>
          <a:bodyPr wrap="square">
            <a:spAutoFit/>
          </a:bodyPr>
          <a:lstStyle/>
          <a:p>
            <a:pPr>
              <a:buClrTx/>
              <a:buSzPct val="100000"/>
              <a:buFont typeface="Wingdings" pitchFamily="2" charset="2"/>
              <a:buChar char=""/>
            </a:pPr>
            <a:r>
              <a:rPr lang="en-US" sz="2800" i="1" dirty="0">
                <a:latin typeface="Cambria" pitchFamily="18" charset="0"/>
              </a:rPr>
              <a:t>Use as your instrumental variable</a:t>
            </a:r>
          </a:p>
          <a:p>
            <a:pPr marL="400050" indent="0">
              <a:buClrTx/>
              <a:buSzPct val="100000"/>
              <a:buNone/>
            </a:pPr>
            <a:r>
              <a:rPr lang="en-US" sz="2800" i="1" dirty="0">
                <a:latin typeface="Cambria" pitchFamily="18" charset="0"/>
              </a:rPr>
              <a:t>the linear combination of candidate exogenous variables most highly correlated with the endogenous variable. </a:t>
            </a:r>
          </a:p>
        </p:txBody>
      </p:sp>
    </p:spTree>
    <p:extLst>
      <p:ext uri="{BB962C8B-B14F-4D97-AF65-F5344CB8AC3E}">
        <p14:creationId xmlns:p14="http://schemas.microsoft.com/office/powerpoint/2010/main" xmlns="" val="126288841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0" dur="500"/>
                                        <p:tgtEl>
                                          <p:spTgt spid="6">
                                            <p:txEl>
                                              <p:pRg st="0" end="0"/>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randombar(horizontal)">
                                      <p:cBhvr>
                                        <p:cTn id="3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0"/>
            <a:ext cx="7467600" cy="884238"/>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cap="none" dirty="0">
                <a:ln w="11430">
                  <a:solidFill>
                    <a:schemeClr val="tx2"/>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Print" pitchFamily="2" charset="0"/>
              </a:rPr>
              <a:t>Multiple Regression </a:t>
            </a:r>
            <a:r>
              <a:rPr lang="en-US" sz="3600" b="1" cap="none" dirty="0" smtClean="0">
                <a:ln w="11430">
                  <a:solidFill>
                    <a:schemeClr val="tx2"/>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Print" pitchFamily="2" charset="0"/>
              </a:rPr>
              <a:t>IV</a:t>
            </a:r>
            <a:endParaRPr lang="en-US" sz="3600" b="1" cap="none" dirty="0">
              <a:ln w="11430">
                <a:solidFill>
                  <a:schemeClr val="tx2"/>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Print" pitchFamily="2" charset="0"/>
            </a:endParaRPr>
          </a:p>
        </p:txBody>
      </p:sp>
      <p:sp>
        <p:nvSpPr>
          <p:cNvPr id="113667" name="Rectangle 3" descr="Rectangle: Click to edit Master text styles&#10;Second level&#10;Third level&#10;Fourth level&#10;Fifth level"/>
          <p:cNvSpPr>
            <a:spLocks noGrp="1" noChangeArrowheads="1"/>
          </p:cNvSpPr>
          <p:nvPr>
            <p:ph sz="quarter" idx="1"/>
          </p:nvPr>
        </p:nvSpPr>
        <p:spPr>
          <a:xfrm>
            <a:off x="304800" y="838200"/>
            <a:ext cx="8305800" cy="5410200"/>
          </a:xfrm>
        </p:spPr>
        <p:txBody>
          <a:bodyPr>
            <a:noAutofit/>
          </a:bodyPr>
          <a:lstStyle/>
          <a:p>
            <a:pPr>
              <a:lnSpc>
                <a:spcPct val="150000"/>
              </a:lnSpc>
            </a:pPr>
            <a:r>
              <a:rPr lang="en-US" sz="3200" i="1" dirty="0" smtClean="0">
                <a:solidFill>
                  <a:schemeClr val="tx2"/>
                </a:solidFill>
                <a:latin typeface="Cambria" pitchFamily="18" charset="0"/>
              </a:rPr>
              <a:t>Write </a:t>
            </a:r>
            <a:r>
              <a:rPr lang="en-US" sz="3200" i="1" dirty="0">
                <a:solidFill>
                  <a:schemeClr val="tx2"/>
                </a:solidFill>
                <a:latin typeface="Cambria" pitchFamily="18" charset="0"/>
              </a:rPr>
              <a:t>the structural model as </a:t>
            </a:r>
            <a:endParaRPr lang="en-US" sz="3200" i="1" dirty="0" smtClean="0">
              <a:solidFill>
                <a:schemeClr val="tx2"/>
              </a:solidFill>
              <a:latin typeface="Cambria" pitchFamily="18" charset="0"/>
            </a:endParaRPr>
          </a:p>
          <a:p>
            <a:pPr marL="0" indent="0" algn="ctr">
              <a:buNone/>
            </a:pPr>
            <a:r>
              <a:rPr lang="en-US" sz="3200" i="1" dirty="0" smtClean="0">
                <a:solidFill>
                  <a:schemeClr val="tx2"/>
                </a:solidFill>
                <a:latin typeface="Cambria" pitchFamily="18" charset="0"/>
              </a:rPr>
              <a:t>y</a:t>
            </a:r>
            <a:r>
              <a:rPr lang="en-US" sz="3200" i="1" baseline="-25000" dirty="0" smtClean="0">
                <a:solidFill>
                  <a:schemeClr val="tx2"/>
                </a:solidFill>
                <a:latin typeface="Cambria" pitchFamily="18" charset="0"/>
              </a:rPr>
              <a:t>1</a:t>
            </a:r>
            <a:r>
              <a:rPr lang="en-US" sz="3200" i="1" dirty="0" smtClean="0">
                <a:solidFill>
                  <a:schemeClr val="tx2"/>
                </a:solidFill>
                <a:latin typeface="Cambria" pitchFamily="18" charset="0"/>
              </a:rPr>
              <a:t> </a:t>
            </a:r>
            <a:r>
              <a:rPr lang="en-US" sz="3200" i="1" dirty="0">
                <a:solidFill>
                  <a:schemeClr val="tx2"/>
                </a:solidFill>
                <a:latin typeface="Cambria" pitchFamily="18" charset="0"/>
              </a:rPr>
              <a:t>= b</a:t>
            </a:r>
            <a:r>
              <a:rPr lang="en-US" sz="3200" i="1" baseline="-25000" dirty="0">
                <a:solidFill>
                  <a:schemeClr val="tx2"/>
                </a:solidFill>
                <a:latin typeface="Cambria" pitchFamily="18" charset="0"/>
              </a:rPr>
              <a:t>0</a:t>
            </a:r>
            <a:r>
              <a:rPr lang="en-US" sz="3200" i="1" dirty="0">
                <a:solidFill>
                  <a:schemeClr val="tx2"/>
                </a:solidFill>
                <a:latin typeface="Cambria" pitchFamily="18" charset="0"/>
              </a:rPr>
              <a:t> + b</a:t>
            </a:r>
            <a:r>
              <a:rPr lang="en-US" sz="3200" i="1" baseline="-25000" dirty="0">
                <a:solidFill>
                  <a:schemeClr val="tx2"/>
                </a:solidFill>
                <a:latin typeface="Cambria" pitchFamily="18" charset="0"/>
              </a:rPr>
              <a:t>1</a:t>
            </a:r>
            <a:r>
              <a:rPr lang="en-US" sz="3200" i="1" dirty="0">
                <a:solidFill>
                  <a:schemeClr val="tx2"/>
                </a:solidFill>
                <a:latin typeface="Cambria" pitchFamily="18" charset="0"/>
              </a:rPr>
              <a:t>y</a:t>
            </a:r>
            <a:r>
              <a:rPr lang="en-US" sz="3200" i="1" baseline="-25000" dirty="0">
                <a:solidFill>
                  <a:schemeClr val="tx2"/>
                </a:solidFill>
                <a:latin typeface="Cambria" pitchFamily="18" charset="0"/>
              </a:rPr>
              <a:t>2</a:t>
            </a:r>
            <a:r>
              <a:rPr lang="en-US" sz="3200" i="1" dirty="0">
                <a:solidFill>
                  <a:schemeClr val="tx2"/>
                </a:solidFill>
                <a:latin typeface="Cambria" pitchFamily="18" charset="0"/>
              </a:rPr>
              <a:t> + b</a:t>
            </a:r>
            <a:r>
              <a:rPr lang="en-US" sz="3200" i="1" baseline="-25000" dirty="0">
                <a:solidFill>
                  <a:schemeClr val="tx2"/>
                </a:solidFill>
                <a:latin typeface="Cambria" pitchFamily="18" charset="0"/>
              </a:rPr>
              <a:t>2</a:t>
            </a:r>
            <a:r>
              <a:rPr lang="en-US" sz="3200" i="1" dirty="0">
                <a:solidFill>
                  <a:schemeClr val="tx2"/>
                </a:solidFill>
                <a:latin typeface="Cambria" pitchFamily="18" charset="0"/>
              </a:rPr>
              <a:t>z</a:t>
            </a:r>
            <a:r>
              <a:rPr lang="en-US" sz="3200" i="1" baseline="-25000" dirty="0">
                <a:solidFill>
                  <a:schemeClr val="tx2"/>
                </a:solidFill>
                <a:latin typeface="Cambria" pitchFamily="18" charset="0"/>
              </a:rPr>
              <a:t>1</a:t>
            </a:r>
            <a:r>
              <a:rPr lang="en-US" sz="3200" i="1" dirty="0">
                <a:solidFill>
                  <a:schemeClr val="tx2"/>
                </a:solidFill>
                <a:latin typeface="Cambria" pitchFamily="18" charset="0"/>
              </a:rPr>
              <a:t> + u</a:t>
            </a:r>
            <a:r>
              <a:rPr lang="en-US" sz="3200" i="1" baseline="-25000" dirty="0">
                <a:solidFill>
                  <a:schemeClr val="tx2"/>
                </a:solidFill>
                <a:latin typeface="Cambria" pitchFamily="18" charset="0"/>
              </a:rPr>
              <a:t>1</a:t>
            </a:r>
            <a:r>
              <a:rPr lang="en-US" sz="3200" i="1" dirty="0">
                <a:solidFill>
                  <a:schemeClr val="tx2"/>
                </a:solidFill>
                <a:latin typeface="Cambria" pitchFamily="18" charset="0"/>
              </a:rPr>
              <a:t>, </a:t>
            </a:r>
            <a:endParaRPr lang="en-US" sz="3200" i="1" dirty="0" smtClean="0">
              <a:solidFill>
                <a:schemeClr val="tx2"/>
              </a:solidFill>
              <a:latin typeface="Cambria" pitchFamily="18" charset="0"/>
            </a:endParaRPr>
          </a:p>
          <a:p>
            <a:pPr marL="0" indent="0">
              <a:lnSpc>
                <a:spcPct val="150000"/>
              </a:lnSpc>
              <a:buNone/>
            </a:pPr>
            <a:r>
              <a:rPr lang="en-US" sz="3200" i="1" dirty="0" smtClean="0">
                <a:solidFill>
                  <a:schemeClr val="tx2"/>
                </a:solidFill>
                <a:latin typeface="Cambria" pitchFamily="18" charset="0"/>
              </a:rPr>
              <a:t>where </a:t>
            </a:r>
            <a:r>
              <a:rPr lang="en-US" sz="3200" i="1" dirty="0">
                <a:solidFill>
                  <a:schemeClr val="tx2"/>
                </a:solidFill>
                <a:latin typeface="Cambria" pitchFamily="18" charset="0"/>
              </a:rPr>
              <a:t>y</a:t>
            </a:r>
            <a:r>
              <a:rPr lang="en-US" sz="3200" i="1" baseline="-25000" dirty="0">
                <a:solidFill>
                  <a:schemeClr val="tx2"/>
                </a:solidFill>
                <a:latin typeface="Cambria" pitchFamily="18" charset="0"/>
              </a:rPr>
              <a:t>2</a:t>
            </a:r>
            <a:r>
              <a:rPr lang="en-US" sz="3200" i="1" dirty="0">
                <a:solidFill>
                  <a:schemeClr val="tx2"/>
                </a:solidFill>
                <a:latin typeface="Cambria" pitchFamily="18" charset="0"/>
              </a:rPr>
              <a:t> is endogenous and z</a:t>
            </a:r>
            <a:r>
              <a:rPr lang="en-US" sz="3200" i="1" baseline="-25000" dirty="0">
                <a:solidFill>
                  <a:schemeClr val="tx2"/>
                </a:solidFill>
                <a:latin typeface="Cambria" pitchFamily="18" charset="0"/>
              </a:rPr>
              <a:t>1</a:t>
            </a:r>
            <a:r>
              <a:rPr lang="en-US" sz="3200" i="1" dirty="0">
                <a:solidFill>
                  <a:schemeClr val="tx2"/>
                </a:solidFill>
                <a:latin typeface="Cambria" pitchFamily="18" charset="0"/>
              </a:rPr>
              <a:t> is exogenous</a:t>
            </a:r>
          </a:p>
          <a:p>
            <a:pPr>
              <a:lnSpc>
                <a:spcPct val="150000"/>
              </a:lnSpc>
            </a:pPr>
            <a:r>
              <a:rPr lang="en-US" sz="3200" i="1" dirty="0">
                <a:solidFill>
                  <a:schemeClr val="tx2"/>
                </a:solidFill>
                <a:latin typeface="Cambria" pitchFamily="18" charset="0"/>
              </a:rPr>
              <a:t> Let z</a:t>
            </a:r>
            <a:r>
              <a:rPr lang="en-US" sz="3200" i="1" baseline="-25000" dirty="0">
                <a:solidFill>
                  <a:schemeClr val="tx2"/>
                </a:solidFill>
                <a:latin typeface="Cambria" pitchFamily="18" charset="0"/>
              </a:rPr>
              <a:t>2</a:t>
            </a:r>
            <a:r>
              <a:rPr lang="en-US" sz="3200" i="1" dirty="0">
                <a:solidFill>
                  <a:schemeClr val="tx2"/>
                </a:solidFill>
                <a:latin typeface="Cambria" pitchFamily="18" charset="0"/>
              </a:rPr>
              <a:t> be the instrument, so </a:t>
            </a:r>
            <a:r>
              <a:rPr lang="en-US" sz="3200" i="1" dirty="0" err="1">
                <a:solidFill>
                  <a:schemeClr val="tx2"/>
                </a:solidFill>
                <a:latin typeface="Cambria" pitchFamily="18" charset="0"/>
              </a:rPr>
              <a:t>Cov</a:t>
            </a:r>
            <a:r>
              <a:rPr lang="en-US" sz="3200" i="1" dirty="0">
                <a:solidFill>
                  <a:schemeClr val="tx2"/>
                </a:solidFill>
                <a:latin typeface="Cambria" pitchFamily="18" charset="0"/>
              </a:rPr>
              <a:t>(z</a:t>
            </a:r>
            <a:r>
              <a:rPr lang="en-US" sz="3200" i="1" baseline="-25000" dirty="0">
                <a:solidFill>
                  <a:schemeClr val="tx2"/>
                </a:solidFill>
                <a:latin typeface="Cambria" pitchFamily="18" charset="0"/>
              </a:rPr>
              <a:t>2</a:t>
            </a:r>
            <a:r>
              <a:rPr lang="en-US" sz="3200" i="1" dirty="0">
                <a:solidFill>
                  <a:schemeClr val="tx2"/>
                </a:solidFill>
                <a:latin typeface="Cambria" pitchFamily="18" charset="0"/>
              </a:rPr>
              <a:t>,u</a:t>
            </a:r>
            <a:r>
              <a:rPr lang="en-US" sz="3200" i="1" baseline="-25000" dirty="0">
                <a:solidFill>
                  <a:schemeClr val="tx2"/>
                </a:solidFill>
                <a:latin typeface="Cambria" pitchFamily="18" charset="0"/>
              </a:rPr>
              <a:t>1</a:t>
            </a:r>
            <a:r>
              <a:rPr lang="en-US" sz="3200" i="1" dirty="0">
                <a:solidFill>
                  <a:schemeClr val="tx2"/>
                </a:solidFill>
                <a:latin typeface="Cambria" pitchFamily="18" charset="0"/>
              </a:rPr>
              <a:t>) = 0 </a:t>
            </a:r>
            <a:r>
              <a:rPr lang="en-US" sz="3200" i="1" dirty="0" smtClean="0">
                <a:solidFill>
                  <a:schemeClr val="tx2"/>
                </a:solidFill>
                <a:latin typeface="Cambria" pitchFamily="18" charset="0"/>
              </a:rPr>
              <a:t>and </a:t>
            </a:r>
          </a:p>
          <a:p>
            <a:pPr>
              <a:lnSpc>
                <a:spcPct val="150000"/>
              </a:lnSpc>
            </a:pPr>
            <a:r>
              <a:rPr lang="en-US" sz="3200" i="1" dirty="0" smtClean="0">
                <a:solidFill>
                  <a:schemeClr val="tx2"/>
                </a:solidFill>
                <a:latin typeface="Cambria" pitchFamily="18" charset="0"/>
              </a:rPr>
              <a:t> </a:t>
            </a:r>
            <a:r>
              <a:rPr lang="en-US" sz="3200" i="1" dirty="0">
                <a:solidFill>
                  <a:schemeClr val="tx2"/>
                </a:solidFill>
                <a:latin typeface="Cambria" pitchFamily="18" charset="0"/>
              </a:rPr>
              <a:t>y</a:t>
            </a:r>
            <a:r>
              <a:rPr lang="en-US" sz="3200" i="1" baseline="-25000" dirty="0">
                <a:solidFill>
                  <a:schemeClr val="tx2"/>
                </a:solidFill>
                <a:latin typeface="Cambria" pitchFamily="18" charset="0"/>
              </a:rPr>
              <a:t>2</a:t>
            </a:r>
            <a:r>
              <a:rPr lang="en-US" sz="3200" i="1" dirty="0">
                <a:solidFill>
                  <a:schemeClr val="tx2"/>
                </a:solidFill>
                <a:latin typeface="Cambria" pitchFamily="18" charset="0"/>
              </a:rPr>
              <a:t> = p</a:t>
            </a:r>
            <a:r>
              <a:rPr lang="en-US" sz="3200" i="1" baseline="-25000" dirty="0">
                <a:solidFill>
                  <a:schemeClr val="tx2"/>
                </a:solidFill>
                <a:latin typeface="Cambria" pitchFamily="18" charset="0"/>
              </a:rPr>
              <a:t>0</a:t>
            </a:r>
            <a:r>
              <a:rPr lang="en-US" sz="3200" i="1" dirty="0">
                <a:solidFill>
                  <a:schemeClr val="tx2"/>
                </a:solidFill>
                <a:latin typeface="Cambria" pitchFamily="18" charset="0"/>
              </a:rPr>
              <a:t> + p</a:t>
            </a:r>
            <a:r>
              <a:rPr lang="en-US" sz="3200" i="1" baseline="-25000" dirty="0">
                <a:solidFill>
                  <a:schemeClr val="tx2"/>
                </a:solidFill>
                <a:latin typeface="Cambria" pitchFamily="18" charset="0"/>
              </a:rPr>
              <a:t>1</a:t>
            </a:r>
            <a:r>
              <a:rPr lang="en-US" sz="3200" i="1" dirty="0">
                <a:solidFill>
                  <a:schemeClr val="tx2"/>
                </a:solidFill>
                <a:latin typeface="Cambria" pitchFamily="18" charset="0"/>
              </a:rPr>
              <a:t>z</a:t>
            </a:r>
            <a:r>
              <a:rPr lang="en-US" sz="3200" i="1" baseline="-25000" dirty="0">
                <a:solidFill>
                  <a:schemeClr val="tx2"/>
                </a:solidFill>
                <a:latin typeface="Cambria" pitchFamily="18" charset="0"/>
              </a:rPr>
              <a:t>1</a:t>
            </a:r>
            <a:r>
              <a:rPr lang="en-US" sz="3200" i="1" dirty="0">
                <a:solidFill>
                  <a:schemeClr val="tx2"/>
                </a:solidFill>
                <a:latin typeface="Cambria" pitchFamily="18" charset="0"/>
              </a:rPr>
              <a:t> + p</a:t>
            </a:r>
            <a:r>
              <a:rPr lang="en-US" sz="3200" i="1" baseline="-25000" dirty="0">
                <a:solidFill>
                  <a:schemeClr val="tx2"/>
                </a:solidFill>
                <a:latin typeface="Cambria" pitchFamily="18" charset="0"/>
              </a:rPr>
              <a:t>2</a:t>
            </a:r>
            <a:r>
              <a:rPr lang="en-US" sz="3200" i="1" dirty="0">
                <a:solidFill>
                  <a:schemeClr val="tx2"/>
                </a:solidFill>
                <a:latin typeface="Cambria" pitchFamily="18" charset="0"/>
              </a:rPr>
              <a:t>z</a:t>
            </a:r>
            <a:r>
              <a:rPr lang="en-US" sz="3200" i="1" baseline="-25000" dirty="0">
                <a:solidFill>
                  <a:schemeClr val="tx2"/>
                </a:solidFill>
                <a:latin typeface="Cambria" pitchFamily="18" charset="0"/>
              </a:rPr>
              <a:t>2</a:t>
            </a:r>
            <a:r>
              <a:rPr lang="en-US" sz="3200" i="1" dirty="0">
                <a:solidFill>
                  <a:schemeClr val="tx2"/>
                </a:solidFill>
                <a:latin typeface="Cambria" pitchFamily="18" charset="0"/>
              </a:rPr>
              <a:t> + v</a:t>
            </a:r>
            <a:r>
              <a:rPr lang="en-US" sz="3200" i="1" baseline="-25000" dirty="0">
                <a:solidFill>
                  <a:schemeClr val="tx2"/>
                </a:solidFill>
                <a:latin typeface="Cambria" pitchFamily="18" charset="0"/>
              </a:rPr>
              <a:t>2</a:t>
            </a:r>
            <a:r>
              <a:rPr lang="en-US" sz="3200" i="1" dirty="0">
                <a:solidFill>
                  <a:schemeClr val="tx2"/>
                </a:solidFill>
                <a:latin typeface="Cambria" pitchFamily="18" charset="0"/>
              </a:rPr>
              <a:t>, where p</a:t>
            </a:r>
            <a:r>
              <a:rPr lang="en-US" sz="3200" i="1" baseline="-25000" dirty="0">
                <a:solidFill>
                  <a:schemeClr val="tx2"/>
                </a:solidFill>
                <a:latin typeface="Cambria" pitchFamily="18" charset="0"/>
              </a:rPr>
              <a:t>2</a:t>
            </a:r>
            <a:r>
              <a:rPr lang="en-US" sz="3200" i="1" dirty="0">
                <a:solidFill>
                  <a:schemeClr val="tx2"/>
                </a:solidFill>
                <a:latin typeface="Cambria" pitchFamily="18" charset="0"/>
              </a:rPr>
              <a:t> </a:t>
            </a:r>
            <a:r>
              <a:rPr lang="en-US" sz="3200" i="1" dirty="0">
                <a:solidFill>
                  <a:schemeClr val="tx2"/>
                </a:solidFill>
                <a:latin typeface="Cambria" pitchFamily="18" charset="0"/>
                <a:cs typeface="Times New Roman" charset="0"/>
              </a:rPr>
              <a:t>≠ 0</a:t>
            </a:r>
          </a:p>
          <a:p>
            <a:pPr>
              <a:lnSpc>
                <a:spcPct val="150000"/>
              </a:lnSpc>
            </a:pPr>
            <a:r>
              <a:rPr lang="en-US" sz="3200" i="1" dirty="0">
                <a:solidFill>
                  <a:schemeClr val="tx2"/>
                </a:solidFill>
                <a:latin typeface="Cambria" pitchFamily="18" charset="0"/>
                <a:cs typeface="Times New Roman" charset="0"/>
              </a:rPr>
              <a:t> This reduced form equation regresses the endogenous variable on all exogenous ones</a:t>
            </a:r>
          </a:p>
        </p:txBody>
      </p:sp>
      <p:sp>
        <p:nvSpPr>
          <p:cNvPr id="5" name="Slide Number Placeholder 5"/>
          <p:cNvSpPr>
            <a:spLocks noGrp="1"/>
          </p:cNvSpPr>
          <p:nvPr>
            <p:ph type="sldNum" sz="quarter" idx="15"/>
          </p:nvPr>
        </p:nvSpPr>
        <p:spPr/>
        <p:txBody>
          <a:bodyPr/>
          <a:lstStyle/>
          <a:p>
            <a:fld id="{A4D44237-DB28-4826-99A7-1FBE8572FB1E}" type="slidenum">
              <a:rPr lang="en-US">
                <a:solidFill>
                  <a:srgbClr val="40458C"/>
                </a:solidFill>
              </a:rPr>
              <a:pPr/>
              <a:t>22</a:t>
            </a:fld>
            <a:endParaRPr lang="en-US">
              <a:solidFill>
                <a:srgbClr val="40458C"/>
              </a:solidFill>
            </a:endParaRPr>
          </a:p>
        </p:txBody>
      </p:sp>
    </p:spTree>
    <p:extLst>
      <p:ext uri="{BB962C8B-B14F-4D97-AF65-F5344CB8AC3E}">
        <p14:creationId xmlns:p14="http://schemas.microsoft.com/office/powerpoint/2010/main" xmlns="" val="4230553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barn(inVertical)">
                                      <p:cBhvr>
                                        <p:cTn id="7" dur="500"/>
                                        <p:tgtEl>
                                          <p:spTgt spid="11366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3667">
                                            <p:txEl>
                                              <p:pRg st="0" end="0"/>
                                            </p:txEl>
                                          </p:spTgt>
                                        </p:tgtEl>
                                        <p:attrNameLst>
                                          <p:attrName>style.visibility</p:attrName>
                                        </p:attrNameLst>
                                      </p:cBhvr>
                                      <p:to>
                                        <p:strVal val="visible"/>
                                      </p:to>
                                    </p:set>
                                    <p:animEffect transition="in" filter="randombar(horizontal)">
                                      <p:cBhvr>
                                        <p:cTn id="11" dur="500"/>
                                        <p:tgtEl>
                                          <p:spTgt spid="113667">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13667">
                                            <p:txEl>
                                              <p:pRg st="1" end="1"/>
                                            </p:txEl>
                                          </p:spTgt>
                                        </p:tgtEl>
                                        <p:attrNameLst>
                                          <p:attrName>style.visibility</p:attrName>
                                        </p:attrNameLst>
                                      </p:cBhvr>
                                      <p:to>
                                        <p:strVal val="visible"/>
                                      </p:to>
                                    </p:set>
                                    <p:animEffect transition="in" filter="randombar(horizontal)">
                                      <p:cBhvr>
                                        <p:cTn id="15" dur="500"/>
                                        <p:tgtEl>
                                          <p:spTgt spid="113667">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13667">
                                            <p:txEl>
                                              <p:pRg st="2" end="2"/>
                                            </p:txEl>
                                          </p:spTgt>
                                        </p:tgtEl>
                                        <p:attrNameLst>
                                          <p:attrName>style.visibility</p:attrName>
                                        </p:attrNameLst>
                                      </p:cBhvr>
                                      <p:to>
                                        <p:strVal val="visible"/>
                                      </p:to>
                                    </p:set>
                                    <p:animEffect transition="in" filter="randombar(horizontal)">
                                      <p:cBhvr>
                                        <p:cTn id="19" dur="500"/>
                                        <p:tgtEl>
                                          <p:spTgt spid="11366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13667">
                                            <p:txEl>
                                              <p:pRg st="3" end="3"/>
                                            </p:txEl>
                                          </p:spTgt>
                                        </p:tgtEl>
                                        <p:attrNameLst>
                                          <p:attrName>style.visibility</p:attrName>
                                        </p:attrNameLst>
                                      </p:cBhvr>
                                      <p:to>
                                        <p:strVal val="visible"/>
                                      </p:to>
                                    </p:set>
                                    <p:animEffect transition="in" filter="randombar(horizontal)">
                                      <p:cBhvr>
                                        <p:cTn id="24" dur="500"/>
                                        <p:tgtEl>
                                          <p:spTgt spid="11366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13667">
                                            <p:txEl>
                                              <p:pRg st="4" end="4"/>
                                            </p:txEl>
                                          </p:spTgt>
                                        </p:tgtEl>
                                        <p:attrNameLst>
                                          <p:attrName>style.visibility</p:attrName>
                                        </p:attrNameLst>
                                      </p:cBhvr>
                                      <p:to>
                                        <p:strVal val="visible"/>
                                      </p:to>
                                    </p:set>
                                    <p:animEffect transition="in" filter="randombar(horizontal)">
                                      <p:cBhvr>
                                        <p:cTn id="29" dur="500"/>
                                        <p:tgtEl>
                                          <p:spTgt spid="113667">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13667">
                                            <p:txEl>
                                              <p:pRg st="5" end="5"/>
                                            </p:txEl>
                                          </p:spTgt>
                                        </p:tgtEl>
                                        <p:attrNameLst>
                                          <p:attrName>style.visibility</p:attrName>
                                        </p:attrNameLst>
                                      </p:cBhvr>
                                      <p:to>
                                        <p:strVal val="visible"/>
                                      </p:to>
                                    </p:set>
                                    <p:animEffect transition="in" filter="randombar(horizontal)">
                                      <p:cBhvr>
                                        <p:cTn id="34" dur="500"/>
                                        <p:tgtEl>
                                          <p:spTgt spid="1136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egoe Print" pitchFamily="2" charset="0"/>
              </a:rPr>
              <a:t>Best Instrument</a:t>
            </a:r>
          </a:p>
        </p:txBody>
      </p:sp>
      <p:sp>
        <p:nvSpPr>
          <p:cNvPr id="3" name="Content Placeholder 2"/>
          <p:cNvSpPr>
            <a:spLocks noGrp="1"/>
          </p:cNvSpPr>
          <p:nvPr>
            <p:ph idx="1"/>
          </p:nvPr>
        </p:nvSpPr>
        <p:spPr>
          <a:xfrm>
            <a:off x="1066800" y="1295400"/>
            <a:ext cx="8077200" cy="4953000"/>
          </a:xfrm>
        </p:spPr>
        <p:txBody>
          <a:bodyPr>
            <a:noAutofit/>
          </a:bodyPr>
          <a:lstStyle/>
          <a:p>
            <a:pPr marL="276225" indent="-276225" fontAlgn="base">
              <a:spcBef>
                <a:spcPct val="20000"/>
              </a:spcBef>
              <a:spcAft>
                <a:spcPct val="0"/>
              </a:spcAft>
              <a:buClr>
                <a:srgbClr val="6F89F7"/>
              </a:buClr>
              <a:buSzPct val="110000"/>
              <a:buFont typeface="Courier New" pitchFamily="49" charset="0"/>
              <a:buChar char="o"/>
            </a:pPr>
            <a:r>
              <a:rPr lang="en-US" i="1" kern="0" dirty="0" smtClean="0">
                <a:solidFill>
                  <a:srgbClr val="40458C"/>
                </a:solidFill>
                <a:latin typeface="Cambria" pitchFamily="18" charset="0"/>
              </a:rPr>
              <a:t>Here </a:t>
            </a:r>
            <a:r>
              <a:rPr lang="en-US" i="1" kern="0" dirty="0">
                <a:solidFill>
                  <a:srgbClr val="40458C"/>
                </a:solidFill>
                <a:latin typeface="Cambria" pitchFamily="18" charset="0"/>
              </a:rPr>
              <a:t>we’re assuming that both z</a:t>
            </a:r>
            <a:r>
              <a:rPr lang="en-US" i="1" kern="0" baseline="-25000" dirty="0">
                <a:solidFill>
                  <a:srgbClr val="40458C"/>
                </a:solidFill>
                <a:latin typeface="Cambria" pitchFamily="18" charset="0"/>
              </a:rPr>
              <a:t>2</a:t>
            </a:r>
            <a:r>
              <a:rPr lang="en-US" i="1" kern="0" dirty="0">
                <a:solidFill>
                  <a:srgbClr val="40458C"/>
                </a:solidFill>
                <a:latin typeface="Cambria" pitchFamily="18" charset="0"/>
              </a:rPr>
              <a:t> and z</a:t>
            </a:r>
            <a:r>
              <a:rPr lang="en-US" i="1" kern="0" baseline="-25000" dirty="0">
                <a:solidFill>
                  <a:srgbClr val="40458C"/>
                </a:solidFill>
                <a:latin typeface="Cambria" pitchFamily="18" charset="0"/>
              </a:rPr>
              <a:t>3</a:t>
            </a:r>
            <a:r>
              <a:rPr lang="en-US" i="1" kern="0" dirty="0">
                <a:solidFill>
                  <a:srgbClr val="40458C"/>
                </a:solidFill>
                <a:latin typeface="Cambria" pitchFamily="18" charset="0"/>
              </a:rPr>
              <a:t> are valid instruments </a:t>
            </a:r>
            <a:r>
              <a:rPr lang="en-US" i="1" kern="0" dirty="0" smtClean="0">
                <a:solidFill>
                  <a:srgbClr val="40458C"/>
                </a:solidFill>
                <a:latin typeface="Cambria" pitchFamily="18" charset="0"/>
              </a:rPr>
              <a:t>.</a:t>
            </a:r>
          </a:p>
          <a:p>
            <a:pPr marL="339725" indent="-339725" fontAlgn="base">
              <a:spcBef>
                <a:spcPct val="20000"/>
              </a:spcBef>
              <a:spcAft>
                <a:spcPct val="0"/>
              </a:spcAft>
              <a:buClr>
                <a:srgbClr val="6F89F7"/>
              </a:buClr>
              <a:buSzPct val="110000"/>
              <a:buFont typeface="Courier New" pitchFamily="49" charset="0"/>
              <a:buChar char="o"/>
            </a:pPr>
            <a:r>
              <a:rPr lang="en-US" i="1" kern="0" dirty="0" smtClean="0">
                <a:solidFill>
                  <a:srgbClr val="40458C"/>
                </a:solidFill>
                <a:latin typeface="Cambria" pitchFamily="18" charset="0"/>
              </a:rPr>
              <a:t>The </a:t>
            </a:r>
            <a:r>
              <a:rPr lang="en-US" i="1" kern="0" dirty="0">
                <a:solidFill>
                  <a:srgbClr val="40458C"/>
                </a:solidFill>
                <a:latin typeface="Cambria" pitchFamily="18" charset="0"/>
              </a:rPr>
              <a:t>best instrument is a linear combination of all of the exogenous variables, y</a:t>
            </a:r>
            <a:r>
              <a:rPr lang="en-US" i="1" kern="0" baseline="-25000" dirty="0">
                <a:solidFill>
                  <a:srgbClr val="40458C"/>
                </a:solidFill>
                <a:latin typeface="Cambria" pitchFamily="18" charset="0"/>
              </a:rPr>
              <a:t>2</a:t>
            </a:r>
            <a:r>
              <a:rPr lang="en-US" i="1" kern="0" dirty="0">
                <a:solidFill>
                  <a:srgbClr val="40458C"/>
                </a:solidFill>
                <a:latin typeface="Cambria" pitchFamily="18" charset="0"/>
              </a:rPr>
              <a:t>* = p</a:t>
            </a:r>
            <a:r>
              <a:rPr lang="en-US" i="1" kern="0" baseline="-25000" dirty="0">
                <a:solidFill>
                  <a:srgbClr val="40458C"/>
                </a:solidFill>
                <a:latin typeface="Cambria" pitchFamily="18" charset="0"/>
              </a:rPr>
              <a:t>0</a:t>
            </a:r>
            <a:r>
              <a:rPr lang="en-US" i="1" kern="0" dirty="0">
                <a:solidFill>
                  <a:srgbClr val="40458C"/>
                </a:solidFill>
                <a:latin typeface="Cambria" pitchFamily="18" charset="0"/>
              </a:rPr>
              <a:t> + p</a:t>
            </a:r>
            <a:r>
              <a:rPr lang="en-US" i="1" kern="0" baseline="-25000" dirty="0">
                <a:solidFill>
                  <a:srgbClr val="40458C"/>
                </a:solidFill>
                <a:latin typeface="Cambria" pitchFamily="18" charset="0"/>
              </a:rPr>
              <a:t>1</a:t>
            </a:r>
            <a:r>
              <a:rPr lang="en-US" i="1" kern="0" dirty="0">
                <a:solidFill>
                  <a:srgbClr val="40458C"/>
                </a:solidFill>
                <a:latin typeface="Cambria" pitchFamily="18" charset="0"/>
              </a:rPr>
              <a:t>z</a:t>
            </a:r>
            <a:r>
              <a:rPr lang="en-US" i="1" kern="0" baseline="-25000" dirty="0">
                <a:solidFill>
                  <a:srgbClr val="40458C"/>
                </a:solidFill>
                <a:latin typeface="Cambria" pitchFamily="18" charset="0"/>
              </a:rPr>
              <a:t>1</a:t>
            </a:r>
            <a:r>
              <a:rPr lang="en-US" i="1" kern="0" dirty="0">
                <a:solidFill>
                  <a:srgbClr val="40458C"/>
                </a:solidFill>
                <a:latin typeface="Cambria" pitchFamily="18" charset="0"/>
              </a:rPr>
              <a:t> + p</a:t>
            </a:r>
            <a:r>
              <a:rPr lang="en-US" i="1" kern="0" baseline="-25000" dirty="0">
                <a:solidFill>
                  <a:srgbClr val="40458C"/>
                </a:solidFill>
                <a:latin typeface="Cambria" pitchFamily="18" charset="0"/>
              </a:rPr>
              <a:t>2</a:t>
            </a:r>
            <a:r>
              <a:rPr lang="en-US" i="1" kern="0" dirty="0">
                <a:solidFill>
                  <a:srgbClr val="40458C"/>
                </a:solidFill>
                <a:latin typeface="Cambria" pitchFamily="18" charset="0"/>
              </a:rPr>
              <a:t>z</a:t>
            </a:r>
            <a:r>
              <a:rPr lang="en-US" i="1" kern="0" baseline="-25000" dirty="0">
                <a:solidFill>
                  <a:srgbClr val="40458C"/>
                </a:solidFill>
                <a:latin typeface="Cambria" pitchFamily="18" charset="0"/>
              </a:rPr>
              <a:t>2</a:t>
            </a:r>
            <a:r>
              <a:rPr lang="en-US" i="1" kern="0" dirty="0">
                <a:solidFill>
                  <a:srgbClr val="40458C"/>
                </a:solidFill>
                <a:latin typeface="Cambria" pitchFamily="18" charset="0"/>
              </a:rPr>
              <a:t> + p</a:t>
            </a:r>
            <a:r>
              <a:rPr lang="en-US" i="1" kern="0" baseline="-25000" dirty="0">
                <a:solidFill>
                  <a:srgbClr val="40458C"/>
                </a:solidFill>
                <a:latin typeface="Cambria" pitchFamily="18" charset="0"/>
              </a:rPr>
              <a:t>3</a:t>
            </a:r>
            <a:r>
              <a:rPr lang="en-US" i="1" kern="0" dirty="0">
                <a:solidFill>
                  <a:srgbClr val="40458C"/>
                </a:solidFill>
                <a:latin typeface="Cambria" pitchFamily="18" charset="0"/>
              </a:rPr>
              <a:t>z</a:t>
            </a:r>
            <a:r>
              <a:rPr lang="en-US" i="1" kern="0" baseline="-25000" dirty="0">
                <a:solidFill>
                  <a:srgbClr val="40458C"/>
                </a:solidFill>
                <a:latin typeface="Cambria" pitchFamily="18" charset="0"/>
              </a:rPr>
              <a:t>3</a:t>
            </a:r>
            <a:r>
              <a:rPr lang="en-US" i="1" kern="0" dirty="0">
                <a:solidFill>
                  <a:srgbClr val="40458C"/>
                </a:solidFill>
                <a:latin typeface="Cambria" pitchFamily="18" charset="0"/>
              </a:rPr>
              <a:t> </a:t>
            </a:r>
          </a:p>
          <a:p>
            <a:pPr marL="339725" indent="-339725" fontAlgn="base">
              <a:spcBef>
                <a:spcPct val="20000"/>
              </a:spcBef>
              <a:spcAft>
                <a:spcPct val="0"/>
              </a:spcAft>
              <a:buClr>
                <a:srgbClr val="6F89F7"/>
              </a:buClr>
              <a:buSzPct val="110000"/>
              <a:buFont typeface="Courier New" pitchFamily="49" charset="0"/>
              <a:buChar char="o"/>
            </a:pPr>
            <a:r>
              <a:rPr lang="en-US" i="1" kern="0" dirty="0" smtClean="0">
                <a:solidFill>
                  <a:srgbClr val="40458C"/>
                </a:solidFill>
                <a:latin typeface="Cambria" pitchFamily="18" charset="0"/>
              </a:rPr>
              <a:t>We </a:t>
            </a:r>
            <a:r>
              <a:rPr lang="en-US" i="1" kern="0" dirty="0">
                <a:solidFill>
                  <a:srgbClr val="40458C"/>
                </a:solidFill>
                <a:latin typeface="Cambria" pitchFamily="18" charset="0"/>
              </a:rPr>
              <a:t>can estimate y</a:t>
            </a:r>
            <a:r>
              <a:rPr lang="en-US" i="1" kern="0" baseline="-25000" dirty="0">
                <a:solidFill>
                  <a:srgbClr val="40458C"/>
                </a:solidFill>
                <a:latin typeface="Cambria" pitchFamily="18" charset="0"/>
              </a:rPr>
              <a:t>2</a:t>
            </a:r>
            <a:r>
              <a:rPr lang="en-US" i="1" kern="0" dirty="0">
                <a:solidFill>
                  <a:srgbClr val="40458C"/>
                </a:solidFill>
                <a:latin typeface="Cambria" pitchFamily="18" charset="0"/>
              </a:rPr>
              <a:t>*  by regressing y</a:t>
            </a:r>
            <a:r>
              <a:rPr lang="en-US" i="1" kern="0" baseline="-25000" dirty="0">
                <a:solidFill>
                  <a:srgbClr val="40458C"/>
                </a:solidFill>
                <a:latin typeface="Cambria" pitchFamily="18" charset="0"/>
              </a:rPr>
              <a:t>2</a:t>
            </a:r>
            <a:r>
              <a:rPr lang="en-US" i="1" kern="0" dirty="0">
                <a:solidFill>
                  <a:srgbClr val="40458C"/>
                </a:solidFill>
                <a:latin typeface="Cambria" pitchFamily="18" charset="0"/>
              </a:rPr>
              <a:t> on z</a:t>
            </a:r>
            <a:r>
              <a:rPr lang="en-US" i="1" kern="0" baseline="-25000" dirty="0">
                <a:solidFill>
                  <a:srgbClr val="40458C"/>
                </a:solidFill>
                <a:latin typeface="Cambria" pitchFamily="18" charset="0"/>
              </a:rPr>
              <a:t>1</a:t>
            </a:r>
            <a:r>
              <a:rPr lang="en-US" i="1" kern="0" dirty="0">
                <a:solidFill>
                  <a:srgbClr val="40458C"/>
                </a:solidFill>
                <a:latin typeface="Cambria" pitchFamily="18" charset="0"/>
              </a:rPr>
              <a:t>, z</a:t>
            </a:r>
            <a:r>
              <a:rPr lang="en-US" i="1" kern="0" baseline="-25000" dirty="0">
                <a:solidFill>
                  <a:srgbClr val="40458C"/>
                </a:solidFill>
                <a:latin typeface="Cambria" pitchFamily="18" charset="0"/>
              </a:rPr>
              <a:t>2</a:t>
            </a:r>
            <a:r>
              <a:rPr lang="en-US" i="1" kern="0" dirty="0">
                <a:solidFill>
                  <a:srgbClr val="40458C"/>
                </a:solidFill>
                <a:latin typeface="Cambria" pitchFamily="18" charset="0"/>
              </a:rPr>
              <a:t> and z</a:t>
            </a:r>
            <a:r>
              <a:rPr lang="en-US" i="1" kern="0" baseline="-25000" dirty="0">
                <a:solidFill>
                  <a:srgbClr val="40458C"/>
                </a:solidFill>
                <a:latin typeface="Cambria" pitchFamily="18" charset="0"/>
              </a:rPr>
              <a:t>3</a:t>
            </a:r>
            <a:r>
              <a:rPr lang="en-US" i="1" kern="0" dirty="0">
                <a:solidFill>
                  <a:srgbClr val="40458C"/>
                </a:solidFill>
                <a:latin typeface="Cambria" pitchFamily="18" charset="0"/>
              </a:rPr>
              <a:t> – can call this the first stage</a:t>
            </a:r>
          </a:p>
          <a:p>
            <a:pPr marL="339725" lvl="0" indent="-339725" fontAlgn="base">
              <a:spcBef>
                <a:spcPct val="20000"/>
              </a:spcBef>
              <a:spcAft>
                <a:spcPct val="0"/>
              </a:spcAft>
              <a:buClr>
                <a:srgbClr val="6F89F7"/>
              </a:buClr>
              <a:buSzPct val="110000"/>
              <a:buFont typeface="Courier New" pitchFamily="49" charset="0"/>
              <a:buChar char="o"/>
            </a:pPr>
            <a:r>
              <a:rPr lang="en-US" i="1" kern="0" dirty="0" smtClean="0">
                <a:solidFill>
                  <a:srgbClr val="40458C"/>
                </a:solidFill>
                <a:latin typeface="Cambria" pitchFamily="18" charset="0"/>
              </a:rPr>
              <a:t>If </a:t>
            </a:r>
            <a:r>
              <a:rPr lang="en-US" i="1" kern="0" dirty="0">
                <a:solidFill>
                  <a:srgbClr val="40458C"/>
                </a:solidFill>
                <a:latin typeface="Cambria" pitchFamily="18" charset="0"/>
              </a:rPr>
              <a:t>then substitute </a:t>
            </a:r>
            <a:r>
              <a:rPr lang="en-US" i="1" kern="0" dirty="0">
                <a:solidFill>
                  <a:srgbClr val="40458C"/>
                </a:solidFill>
                <a:latin typeface="Cambria" pitchFamily="18" charset="0"/>
                <a:cs typeface="Times New Roman" charset="0"/>
              </a:rPr>
              <a:t>ŷ</a:t>
            </a:r>
            <a:r>
              <a:rPr lang="en-US" i="1" kern="0" baseline="-25000" dirty="0">
                <a:solidFill>
                  <a:srgbClr val="40458C"/>
                </a:solidFill>
                <a:latin typeface="Cambria" pitchFamily="18" charset="0"/>
                <a:cs typeface="Times New Roman" charset="0"/>
              </a:rPr>
              <a:t>2</a:t>
            </a:r>
            <a:r>
              <a:rPr lang="en-US" i="1" kern="0" dirty="0">
                <a:solidFill>
                  <a:srgbClr val="40458C"/>
                </a:solidFill>
                <a:latin typeface="Cambria" pitchFamily="18" charset="0"/>
                <a:cs typeface="Times New Roman" charset="0"/>
              </a:rPr>
              <a:t> for y</a:t>
            </a:r>
            <a:r>
              <a:rPr lang="en-US" i="1" kern="0" baseline="-25000" dirty="0">
                <a:solidFill>
                  <a:srgbClr val="40458C"/>
                </a:solidFill>
                <a:latin typeface="Cambria" pitchFamily="18" charset="0"/>
                <a:cs typeface="Times New Roman" charset="0"/>
              </a:rPr>
              <a:t>2</a:t>
            </a:r>
            <a:r>
              <a:rPr lang="en-US" i="1" kern="0" dirty="0">
                <a:solidFill>
                  <a:srgbClr val="40458C"/>
                </a:solidFill>
                <a:latin typeface="Cambria" pitchFamily="18" charset="0"/>
                <a:cs typeface="Times New Roman" charset="0"/>
              </a:rPr>
              <a:t> in the structural model, get same coefficient as </a:t>
            </a:r>
            <a:r>
              <a:rPr lang="en-US" i="1" kern="0" dirty="0" smtClean="0">
                <a:solidFill>
                  <a:srgbClr val="40458C"/>
                </a:solidFill>
                <a:latin typeface="Cambria" pitchFamily="18" charset="0"/>
                <a:cs typeface="Times New Roman" charset="0"/>
              </a:rPr>
              <a:t>IV</a:t>
            </a:r>
          </a:p>
        </p:txBody>
      </p:sp>
      <p:sp>
        <p:nvSpPr>
          <p:cNvPr id="4" name="Slide Number Placeholder 3"/>
          <p:cNvSpPr>
            <a:spLocks noGrp="1"/>
          </p:cNvSpPr>
          <p:nvPr>
            <p:ph type="sldNum" sz="quarter" idx="12"/>
          </p:nvPr>
        </p:nvSpPr>
        <p:spPr/>
        <p:txBody>
          <a:bodyPr/>
          <a:lstStyle/>
          <a:p>
            <a:fld id="{BAA2FC65-A537-49F0-A561-C4672F9859FB}" type="slidenum">
              <a:rPr lang="en-US" smtClean="0"/>
              <a:pPr/>
              <a:t>23</a:t>
            </a:fld>
            <a:endParaRPr lang="en-US" dirty="0"/>
          </a:p>
        </p:txBody>
      </p:sp>
    </p:spTree>
    <p:extLst>
      <p:ext uri="{BB962C8B-B14F-4D97-AF65-F5344CB8AC3E}">
        <p14:creationId xmlns:p14="http://schemas.microsoft.com/office/powerpoint/2010/main" xmlns="" val="288894460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
          <a:fgClr>
            <a:srgbClr val="FFFFFF"/>
          </a:fgClr>
          <a:bgClr>
            <a:srgbClr val="FFFFFF"/>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Proxy variable</a:t>
            </a:r>
            <a:endParaRPr lang="en-US" sz="4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590550" y="1937710"/>
                <a:ext cx="7772400" cy="4530725"/>
              </a:xfrm>
            </p:spPr>
            <p:txBody>
              <a:bodyPr/>
              <a:lstStyle/>
              <a:p>
                <a:pPr marL="0" indent="0">
                  <a:lnSpc>
                    <a:spcPct val="120000"/>
                  </a:lnSpc>
                  <a:buNone/>
                </a:pPr>
                <a:r>
                  <a:rPr lang="en-US" i="1" dirty="0" smtClean="0">
                    <a:latin typeface="Cambria" pitchFamily="18" charset="0"/>
                  </a:rPr>
                  <a:t>Suppose we have a model </a:t>
                </a:r>
              </a:p>
              <a:p>
                <a:pPr marL="0" indent="0">
                  <a:lnSpc>
                    <a:spcPct val="150000"/>
                  </a:lnSpc>
                  <a:buNone/>
                </a:pPr>
                <a:r>
                  <a:rPr lang="en-US" i="1" dirty="0" smtClean="0">
                    <a:latin typeface="Cambria" pitchFamily="18" charset="0"/>
                  </a:rPr>
                  <a:t>where </a:t>
                </a:r>
                <a:r>
                  <a:rPr lang="en-US" i="1" dirty="0">
                    <a:latin typeface="Cambria" pitchFamily="18" charset="0"/>
                  </a:rPr>
                  <a:t>variable</a:t>
                </a:r>
                <a14:m>
                  <m:oMath xmlns:m="http://schemas.openxmlformats.org/officeDocument/2006/math">
                    <m:r>
                      <a:rPr lang="en-US" i="1" dirty="0">
                        <a:latin typeface="Cambria Math"/>
                      </a:rPr>
                      <m:t> </m:t>
                    </m:r>
                    <m:sSub>
                      <m:sSubPr>
                        <m:ctrlPr>
                          <a:rPr lang="en-US" b="1" i="1" dirty="0" smtClean="0">
                            <a:latin typeface="Cambria Math"/>
                          </a:rPr>
                        </m:ctrlPr>
                      </m:sSubPr>
                      <m:e>
                        <m:sSup>
                          <m:sSupPr>
                            <m:ctrlPr>
                              <a:rPr lang="en-US" b="1" i="1" dirty="0">
                                <a:latin typeface="Cambria Math"/>
                              </a:rPr>
                            </m:ctrlPr>
                          </m:sSupPr>
                          <m:e>
                            <m:r>
                              <a:rPr lang="en-US" b="1" i="1" dirty="0">
                                <a:latin typeface="Cambria Math"/>
                              </a:rPr>
                              <m:t>𝑿</m:t>
                            </m:r>
                          </m:e>
                          <m:sup>
                            <m:r>
                              <a:rPr lang="en-US" b="1" i="1" dirty="0">
                                <a:latin typeface="Cambria Math"/>
                              </a:rPr>
                              <m:t>∗</m:t>
                            </m:r>
                          </m:sup>
                        </m:sSup>
                      </m:e>
                      <m:sub>
                        <m:r>
                          <a:rPr lang="en-US" b="1" i="1" dirty="0">
                            <a:latin typeface="Cambria Math"/>
                          </a:rPr>
                          <m:t>𝟑</m:t>
                        </m:r>
                      </m:sub>
                    </m:sSub>
                  </m:oMath>
                </a14:m>
                <a:r>
                  <a:rPr lang="en-US" b="1" i="1" dirty="0" smtClean="0">
                    <a:latin typeface="Cambria" pitchFamily="18" charset="0"/>
                  </a:rPr>
                  <a:t>  is </a:t>
                </a:r>
                <a:r>
                  <a:rPr lang="en-US" b="1" i="1" dirty="0">
                    <a:latin typeface="Cambria" pitchFamily="18" charset="0"/>
                  </a:rPr>
                  <a:t>unobservable</a:t>
                </a:r>
                <a:r>
                  <a:rPr lang="en-US" i="1" dirty="0">
                    <a:latin typeface="Cambria" pitchFamily="18" charset="0"/>
                  </a:rPr>
                  <a:t>. But suppose that we have another variable (</a:t>
                </a:r>
                <a14:m>
                  <m:oMath xmlns:m="http://schemas.openxmlformats.org/officeDocument/2006/math">
                    <m:sSub>
                      <m:sSubPr>
                        <m:ctrlPr>
                          <a:rPr lang="en-US" i="1" dirty="0" smtClean="0">
                            <a:latin typeface="Cambria Math"/>
                          </a:rPr>
                        </m:ctrlPr>
                      </m:sSubPr>
                      <m:e>
                        <m:r>
                          <a:rPr lang="en-US" b="0" i="1" dirty="0" smtClean="0">
                            <a:latin typeface="Cambria Math"/>
                          </a:rPr>
                          <m:t>𝑋</m:t>
                        </m:r>
                      </m:e>
                      <m:sub>
                        <m:r>
                          <a:rPr lang="en-US" b="0" i="1" dirty="0" smtClean="0">
                            <a:latin typeface="Cambria Math"/>
                          </a:rPr>
                          <m:t>3</m:t>
                        </m:r>
                      </m:sub>
                    </m:sSub>
                  </m:oMath>
                </a14:m>
                <a:r>
                  <a:rPr lang="en-US" i="1" dirty="0">
                    <a:latin typeface="Cambria" pitchFamily="18" charset="0"/>
                  </a:rPr>
                  <a:t>) which we can use as a proxy for </a:t>
                </a:r>
                <a14:m>
                  <m:oMath xmlns:m="http://schemas.openxmlformats.org/officeDocument/2006/math">
                    <m:sSub>
                      <m:sSubPr>
                        <m:ctrlPr>
                          <a:rPr lang="en-US" i="1" dirty="0">
                            <a:latin typeface="Cambria Math"/>
                          </a:rPr>
                        </m:ctrlPr>
                      </m:sSubPr>
                      <m:e>
                        <m:sSup>
                          <m:sSupPr>
                            <m:ctrlPr>
                              <a:rPr lang="en-US" i="1" dirty="0">
                                <a:latin typeface="Cambria Math"/>
                              </a:rPr>
                            </m:ctrlPr>
                          </m:sSupPr>
                          <m:e>
                            <m:r>
                              <a:rPr lang="en-US" b="0" i="1" dirty="0">
                                <a:latin typeface="Cambria Math"/>
                              </a:rPr>
                              <m:t>𝑋</m:t>
                            </m:r>
                          </m:e>
                          <m:sup>
                            <m:r>
                              <a:rPr lang="en-US" b="0" i="1" dirty="0">
                                <a:latin typeface="Cambria Math"/>
                              </a:rPr>
                              <m:t>∗</m:t>
                            </m:r>
                          </m:sup>
                        </m:sSup>
                      </m:e>
                      <m:sub>
                        <m:r>
                          <a:rPr lang="en-US" b="0" i="1" dirty="0">
                            <a:latin typeface="Cambria Math"/>
                          </a:rPr>
                          <m:t>3</m:t>
                        </m:r>
                      </m:sub>
                    </m:sSub>
                  </m:oMath>
                </a14:m>
                <a:r>
                  <a:rPr lang="en-US" i="1" dirty="0">
                    <a:latin typeface="Cambria" pitchFamily="18" charset="0"/>
                  </a:rPr>
                  <a:t>. </a:t>
                </a:r>
              </a:p>
              <a:p>
                <a:endParaRPr lang="en-US"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90550" y="1937710"/>
                <a:ext cx="7772400" cy="4530725"/>
              </a:xfrm>
              <a:blipFill rotWithShape="1">
                <a:blip r:embed="rId2"/>
                <a:stretch>
                  <a:fillRect l="-1647" t="-538" r="-8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E0A9CB2-E551-4487-94D3-C0CA037CC861}" type="slidenum">
              <a:rPr lang="en-US" smtClean="0"/>
              <a:pPr/>
              <a:t>24</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85850" y="4800600"/>
            <a:ext cx="7277100" cy="561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05350" y="1868970"/>
            <a:ext cx="4229100" cy="7661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8161167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25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randombar(horizontal)">
                                      <p:cBhvr>
                                        <p:cTn id="18" dur="500"/>
                                        <p:tgtEl>
                                          <p:spTgt spid="5123"/>
                                        </p:tgtEl>
                                      </p:cBhvr>
                                    </p:animEffect>
                                  </p:childTnLst>
                                </p:cTn>
                              </p:par>
                              <p:par>
                                <p:cTn id="19" presetID="14" presetClass="entr" presetSubtype="10" fill="hold" nodeType="with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randombar(horizontal)">
                                      <p:cBhvr>
                                        <p:cTn id="2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Title 1"/>
              <p:cNvSpPr>
                <a:spLocks noGrp="1"/>
              </p:cNvSpPr>
              <p:nvPr>
                <p:ph type="title"/>
              </p:nvPr>
            </p:nvSpPr>
            <p:spPr>
              <a:xfrm>
                <a:off x="762000" y="838200"/>
                <a:ext cx="79248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i="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What </a:t>
                </a:r>
                <a:r>
                  <a:rPr lang="en-US" i="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properties must </a:t>
                </a:r>
                <a14:m>
                  <m:oMath xmlns:m="http://schemas.openxmlformats.org/officeDocument/2006/math">
                    <m:sSub>
                      <m:sSubPr>
                        <m:ctrlPr>
                          <a:rPr lang="en-US" i="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ctrlPr>
                      </m:sSubPr>
                      <m:e>
                        <m:r>
                          <a:rPr lang="en-US" i="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𝑿</m:t>
                        </m:r>
                      </m:e>
                      <m:sub>
                        <m:r>
                          <a:rPr lang="en-US" i="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Math"/>
                          </a:rPr>
                          <m:t>𝟑</m:t>
                        </m:r>
                      </m:sub>
                    </m:sSub>
                  </m:oMath>
                </a14:m>
                <a:r>
                  <a:rPr lang="en-US" i="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have?</a:t>
                </a:r>
                <a:endParaRPr lang="en-US"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762000" y="838200"/>
                <a:ext cx="7924800" cy="914400"/>
              </a:xfrm>
              <a:blipFill rotWithShape="1">
                <a:blip r:embed="rId3"/>
                <a:stretch>
                  <a:fillRect l="-2154" b="-28667"/>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8E0A9CB2-E551-4487-94D3-C0CA037CC861}" type="slidenum">
              <a:rPr lang="en-US" smtClean="0"/>
              <a:pPr/>
              <a:t>25</a:t>
            </a:fld>
            <a:endParaRPr lang="en-US" dirty="0"/>
          </a:p>
        </p:txBody>
      </p:sp>
      <mc:AlternateContent xmlns:mc="http://schemas.openxmlformats.org/markup-compatibility/2006">
        <mc:Choice xmlns:a14="http://schemas.microsoft.com/office/drawing/2010/main" xmlns="" Requires="a14">
          <p:sp>
            <p:nvSpPr>
              <p:cNvPr id="5" name="Content Placeholder 8"/>
              <p:cNvSpPr txBox="1">
                <a:spLocks/>
              </p:cNvSpPr>
              <p:nvPr/>
            </p:nvSpPr>
            <p:spPr>
              <a:xfrm>
                <a:off x="914400" y="2286000"/>
                <a:ext cx="8001000" cy="4145125"/>
              </a:xfrm>
              <a:prstGeom prst="rect">
                <a:avLst/>
              </a:prstGeom>
            </p:spPr>
            <p:txBody>
              <a:bodyPr>
                <a:normAutofit fontScale="92500" lnSpcReduction="10000"/>
              </a:bodyPr>
              <a:lstStyle>
                <a:lvl1pPr marL="342900" indent="-342900" algn="l" rtl="0"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1" fontAlgn="base" hangingPunct="1">
                  <a:spcBef>
                    <a:spcPct val="20000"/>
                  </a:spcBef>
                  <a:spcAft>
                    <a:spcPct val="0"/>
                  </a:spcAft>
                  <a:buClr>
                    <a:schemeClr val="tx1"/>
                  </a:buClr>
                  <a:buSzPct val="80000"/>
                  <a:buChar char="–"/>
                  <a:defRPr>
                    <a:solidFill>
                      <a:schemeClr val="tx1"/>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a:lstStyle>
              <a:p>
                <a:pPr>
                  <a:lnSpc>
                    <a:spcPct val="120000"/>
                  </a:lnSpc>
                  <a:buSzPct val="90000"/>
                  <a:buFont typeface="Wingdings 2" pitchFamily="18" charset="2"/>
                  <a:buChar char="u"/>
                </a:pPr>
                <a14:m>
                  <m:oMath xmlns:m="http://schemas.openxmlformats.org/officeDocument/2006/math">
                    <m:sSub>
                      <m:sSubPr>
                        <m:ctrlPr>
                          <a:rPr lang="en-US" i="1" dirty="0" smtClean="0">
                            <a:latin typeface="Cambria Math"/>
                          </a:rPr>
                        </m:ctrlPr>
                      </m:sSubPr>
                      <m:e>
                        <m:r>
                          <a:rPr lang="en-US" i="1" dirty="0">
                            <a:latin typeface="Cambria Math"/>
                          </a:rPr>
                          <m:t>𝑋</m:t>
                        </m:r>
                      </m:e>
                      <m:sub>
                        <m:r>
                          <a:rPr lang="en-US" i="1" dirty="0">
                            <a:latin typeface="Cambria Math"/>
                          </a:rPr>
                          <m:t>3</m:t>
                        </m:r>
                      </m:sub>
                    </m:sSub>
                  </m:oMath>
                </a14:m>
                <a:r>
                  <a:rPr lang="en-US" i="1" dirty="0">
                    <a:latin typeface="Cambria" pitchFamily="18" charset="0"/>
                  </a:rPr>
                  <a:t>must be </a:t>
                </a:r>
                <a:r>
                  <a:rPr lang="en-US" i="1" dirty="0" smtClean="0">
                    <a:latin typeface="Cambria" pitchFamily="18" charset="0"/>
                  </a:rPr>
                  <a:t>related </a:t>
                </a:r>
                <a:r>
                  <a:rPr lang="en-US" i="1" dirty="0">
                    <a:latin typeface="Cambria" pitchFamily="18" charset="0"/>
                  </a:rPr>
                  <a:t>to </a:t>
                </a:r>
                <a14:m>
                  <m:oMath xmlns:m="http://schemas.openxmlformats.org/officeDocument/2006/math">
                    <m:sSub>
                      <m:sSubPr>
                        <m:ctrlPr>
                          <a:rPr lang="en-US" i="1" dirty="0">
                            <a:latin typeface="Cambria Math"/>
                          </a:rPr>
                        </m:ctrlPr>
                      </m:sSubPr>
                      <m:e>
                        <m:sSup>
                          <m:sSupPr>
                            <m:ctrlPr>
                              <a:rPr lang="en-US" i="1" dirty="0">
                                <a:latin typeface="Cambria Math"/>
                              </a:rPr>
                            </m:ctrlPr>
                          </m:sSupPr>
                          <m:e>
                            <m:r>
                              <a:rPr lang="en-US" i="1" dirty="0">
                                <a:latin typeface="Cambria Math"/>
                              </a:rPr>
                              <m:t>𝑋</m:t>
                            </m:r>
                          </m:e>
                          <m:sup>
                            <m:r>
                              <a:rPr lang="en-US" i="1" dirty="0">
                                <a:latin typeface="Cambria Math"/>
                              </a:rPr>
                              <m:t>∗</m:t>
                            </m:r>
                          </m:sup>
                        </m:sSup>
                      </m:e>
                      <m:sub>
                        <m:r>
                          <a:rPr lang="en-US" i="1" dirty="0">
                            <a:latin typeface="Cambria Math"/>
                          </a:rPr>
                          <m:t>3</m:t>
                        </m:r>
                      </m:sub>
                    </m:sSub>
                  </m:oMath>
                </a14:m>
                <a:r>
                  <a:rPr lang="en-US" i="1" dirty="0" smtClean="0">
                    <a:latin typeface="Cambria" pitchFamily="18" charset="0"/>
                  </a:rPr>
                  <a:t>.</a:t>
                </a:r>
              </a:p>
              <a:p>
                <a:pPr marL="0" indent="0">
                  <a:lnSpc>
                    <a:spcPct val="120000"/>
                  </a:lnSpc>
                  <a:buSzPct val="90000"/>
                  <a:buNone/>
                </a:pPr>
                <a:endParaRPr lang="en-US" i="1" dirty="0" smtClean="0">
                  <a:latin typeface="Cambria" pitchFamily="18" charset="0"/>
                </a:endParaRPr>
              </a:p>
              <a:p>
                <a:pPr>
                  <a:lnSpc>
                    <a:spcPct val="120000"/>
                  </a:lnSpc>
                  <a:buSzPct val="90000"/>
                  <a:buFont typeface="Wingdings 2" pitchFamily="18" charset="2"/>
                  <a:buChar char=""/>
                </a:pPr>
                <a:r>
                  <a:rPr lang="en-US" i="1" dirty="0" smtClean="0">
                    <a:latin typeface="Cambria" pitchFamily="18" charset="0"/>
                  </a:rPr>
                  <a:t>When </a:t>
                </a:r>
                <a14:m>
                  <m:oMath xmlns:m="http://schemas.openxmlformats.org/officeDocument/2006/math">
                    <m:sSub>
                      <m:sSubPr>
                        <m:ctrlPr>
                          <a:rPr lang="en-US" i="1" dirty="0">
                            <a:latin typeface="Cambria Math"/>
                          </a:rPr>
                        </m:ctrlPr>
                      </m:sSubPr>
                      <m:e>
                        <m:r>
                          <a:rPr lang="en-US" i="1" dirty="0">
                            <a:latin typeface="Cambria Math"/>
                          </a:rPr>
                          <m:t>𝑋</m:t>
                        </m:r>
                      </m:e>
                      <m:sub>
                        <m:r>
                          <a:rPr lang="en-US" i="1" dirty="0">
                            <a:latin typeface="Cambria Math"/>
                          </a:rPr>
                          <m:t>3</m:t>
                        </m:r>
                      </m:sub>
                    </m:sSub>
                  </m:oMath>
                </a14:m>
                <a:r>
                  <a:rPr lang="en-US" i="1" dirty="0">
                    <a:latin typeface="Cambria" pitchFamily="18" charset="0"/>
                  </a:rPr>
                  <a:t> is plugged into the structural equation, then it must be the case that:</a:t>
                </a:r>
              </a:p>
              <a:p>
                <a:pPr marL="571500" indent="0">
                  <a:lnSpc>
                    <a:spcPct val="120000"/>
                  </a:lnSpc>
                  <a:buNone/>
                </a:pPr>
                <a:r>
                  <a:rPr lang="en-US" b="1" i="1" dirty="0">
                    <a:latin typeface="Cambria" pitchFamily="18" charset="0"/>
                  </a:rPr>
                  <a:t>i.</a:t>
                </a:r>
                <a:r>
                  <a:rPr lang="en-US" i="1" dirty="0">
                    <a:latin typeface="Cambria" pitchFamily="18" charset="0"/>
                  </a:rPr>
                  <a:t>Errors are uncorrelated with with </a:t>
                </a:r>
                <a14:m>
                  <m:oMath xmlns:m="http://schemas.openxmlformats.org/officeDocument/2006/math">
                    <m:sSub>
                      <m:sSubPr>
                        <m:ctrlPr>
                          <a:rPr lang="en-US" i="1" dirty="0">
                            <a:latin typeface="Cambria Math"/>
                          </a:rPr>
                        </m:ctrlPr>
                      </m:sSubPr>
                      <m:e>
                        <m:r>
                          <a:rPr lang="en-US" b="0" i="1" dirty="0" smtClean="0">
                            <a:latin typeface="Cambria Math"/>
                          </a:rPr>
                          <m:t>𝑥</m:t>
                        </m:r>
                      </m:e>
                      <m:sub>
                        <m:r>
                          <a:rPr lang="en-US" b="0" i="1" dirty="0" smtClean="0">
                            <a:latin typeface="Cambria Math"/>
                          </a:rPr>
                          <m:t>1</m:t>
                        </m:r>
                      </m:sub>
                    </m:sSub>
                  </m:oMath>
                </a14:m>
                <a:r>
                  <a:rPr lang="en-US" i="1" dirty="0">
                    <a:latin typeface="Cambria" pitchFamily="18" charset="0"/>
                  </a:rPr>
                  <a:t>, </a:t>
                </a:r>
                <a14:m>
                  <m:oMath xmlns:m="http://schemas.openxmlformats.org/officeDocument/2006/math">
                    <m:sSub>
                      <m:sSubPr>
                        <m:ctrlPr>
                          <a:rPr lang="en-US" i="1" dirty="0">
                            <a:latin typeface="Cambria Math"/>
                          </a:rPr>
                        </m:ctrlPr>
                      </m:sSubPr>
                      <m:e>
                        <m:r>
                          <a:rPr lang="en-US" b="0" i="1" dirty="0" smtClean="0">
                            <a:latin typeface="Cambria Math"/>
                          </a:rPr>
                          <m:t>𝑥</m:t>
                        </m:r>
                      </m:e>
                      <m:sub>
                        <m:r>
                          <a:rPr lang="en-US" b="0" i="1" dirty="0" smtClean="0">
                            <a:latin typeface="Cambria Math"/>
                          </a:rPr>
                          <m:t>2</m:t>
                        </m:r>
                      </m:sub>
                    </m:sSub>
                  </m:oMath>
                </a14:m>
                <a:r>
                  <a:rPr lang="en-US" i="1" dirty="0">
                    <a:latin typeface="Cambria" pitchFamily="18" charset="0"/>
                  </a:rPr>
                  <a:t>, </a:t>
                </a:r>
                <a14:m>
                  <m:oMath xmlns:m="http://schemas.openxmlformats.org/officeDocument/2006/math">
                    <m:sSub>
                      <m:sSubPr>
                        <m:ctrlPr>
                          <a:rPr lang="en-US" i="1" dirty="0" smtClean="0">
                            <a:latin typeface="Cambria Math"/>
                          </a:rPr>
                        </m:ctrlPr>
                      </m:sSubPr>
                      <m:e>
                        <m:r>
                          <a:rPr lang="en-US" b="0" i="1" dirty="0" smtClean="0">
                            <a:latin typeface="Cambria Math"/>
                          </a:rPr>
                          <m:t>𝑥</m:t>
                        </m:r>
                      </m:e>
                      <m:sub>
                        <m:r>
                          <a:rPr lang="en-US" i="1" dirty="0">
                            <a:latin typeface="Cambria Math"/>
                          </a:rPr>
                          <m:t>3</m:t>
                        </m:r>
                      </m:sub>
                    </m:sSub>
                    <m:r>
                      <a:rPr lang="en-US" i="1" dirty="0">
                        <a:latin typeface="Cambria Math"/>
                      </a:rPr>
                      <m:t> </m:t>
                    </m:r>
                  </m:oMath>
                </a14:m>
                <a:endParaRPr lang="en-US" i="1" dirty="0" smtClean="0">
                  <a:latin typeface="Cambria" pitchFamily="18" charset="0"/>
                </a:endParaRPr>
              </a:p>
              <a:p>
                <a:pPr marL="571500" indent="0">
                  <a:lnSpc>
                    <a:spcPct val="120000"/>
                  </a:lnSpc>
                  <a:buNone/>
                </a:pPr>
                <a:r>
                  <a:rPr lang="en-US" b="1" i="1" dirty="0">
                    <a:latin typeface="Cambria" pitchFamily="18" charset="0"/>
                  </a:rPr>
                  <a:t>ii.</a:t>
                </a:r>
                <a:r>
                  <a:rPr lang="en-US" i="1" dirty="0" smtClean="0">
                    <a:latin typeface="Cambria" pitchFamily="18" charset="0"/>
                  </a:rPr>
                  <a:t>v </a:t>
                </a:r>
                <a:r>
                  <a:rPr lang="en-US" i="1" dirty="0">
                    <a:latin typeface="Cambria" pitchFamily="18" charset="0"/>
                  </a:rPr>
                  <a:t>is uncorrelated with </a:t>
                </a:r>
                <a14:m>
                  <m:oMath xmlns:m="http://schemas.openxmlformats.org/officeDocument/2006/math">
                    <m:sSub>
                      <m:sSubPr>
                        <m:ctrlPr>
                          <a:rPr lang="en-US" i="1" dirty="0">
                            <a:latin typeface="Cambria Math"/>
                          </a:rPr>
                        </m:ctrlPr>
                      </m:sSubPr>
                      <m:e>
                        <m:r>
                          <a:rPr lang="en-US" b="0" i="1" dirty="0" smtClean="0">
                            <a:latin typeface="Cambria Math"/>
                          </a:rPr>
                          <m:t>𝑥</m:t>
                        </m:r>
                      </m:e>
                      <m:sub>
                        <m:r>
                          <a:rPr lang="en-US" i="1" dirty="0">
                            <a:latin typeface="Cambria Math"/>
                          </a:rPr>
                          <m:t>1</m:t>
                        </m:r>
                      </m:sub>
                    </m:sSub>
                  </m:oMath>
                </a14:m>
                <a:r>
                  <a:rPr lang="en-US" i="1" dirty="0">
                    <a:latin typeface="Cambria" pitchFamily="18" charset="0"/>
                  </a:rPr>
                  <a:t>, </a:t>
                </a:r>
                <a14:m>
                  <m:oMath xmlns:m="http://schemas.openxmlformats.org/officeDocument/2006/math">
                    <m:sSub>
                      <m:sSubPr>
                        <m:ctrlPr>
                          <a:rPr lang="en-US" i="1" dirty="0">
                            <a:latin typeface="Cambria Math"/>
                          </a:rPr>
                        </m:ctrlPr>
                      </m:sSubPr>
                      <m:e>
                        <m:r>
                          <a:rPr lang="en-US" b="0" i="1" dirty="0" smtClean="0">
                            <a:latin typeface="Cambria Math"/>
                          </a:rPr>
                          <m:t>𝑥</m:t>
                        </m:r>
                      </m:e>
                      <m:sub>
                        <m:r>
                          <a:rPr lang="en-US" i="1" dirty="0">
                            <a:latin typeface="Cambria Math"/>
                          </a:rPr>
                          <m:t>2</m:t>
                        </m:r>
                      </m:sub>
                    </m:sSub>
                  </m:oMath>
                </a14:m>
                <a:r>
                  <a:rPr lang="en-US" i="1" dirty="0">
                    <a:latin typeface="Cambria" pitchFamily="18" charset="0"/>
                  </a:rPr>
                  <a:t> and </a:t>
                </a:r>
                <a14:m>
                  <m:oMath xmlns:m="http://schemas.openxmlformats.org/officeDocument/2006/math">
                    <m:sSub>
                      <m:sSubPr>
                        <m:ctrlPr>
                          <a:rPr lang="en-US" i="1" dirty="0">
                            <a:latin typeface="Cambria Math"/>
                          </a:rPr>
                        </m:ctrlPr>
                      </m:sSubPr>
                      <m:e>
                        <m:r>
                          <a:rPr lang="en-US" b="0" i="1" dirty="0" smtClean="0">
                            <a:latin typeface="Cambria Math"/>
                          </a:rPr>
                          <m:t>𝑥</m:t>
                        </m:r>
                      </m:e>
                      <m:sub>
                        <m:r>
                          <a:rPr lang="en-US" i="1" dirty="0">
                            <a:latin typeface="Cambria Math"/>
                          </a:rPr>
                          <m:t>3</m:t>
                        </m:r>
                      </m:sub>
                    </m:sSub>
                  </m:oMath>
                </a14:m>
                <a:r>
                  <a:rPr lang="en-US" i="1" dirty="0">
                    <a:latin typeface="Cambria" pitchFamily="18" charset="0"/>
                  </a:rPr>
                  <a:t>. Assuming that v is uncorrelated with </a:t>
                </a:r>
                <a14:m>
                  <m:oMath xmlns:m="http://schemas.openxmlformats.org/officeDocument/2006/math">
                    <m:sSub>
                      <m:sSubPr>
                        <m:ctrlPr>
                          <a:rPr lang="en-US" i="1" dirty="0">
                            <a:latin typeface="Cambria Math"/>
                          </a:rPr>
                        </m:ctrlPr>
                      </m:sSubPr>
                      <m:e>
                        <m:r>
                          <a:rPr lang="en-US" b="0" i="1" dirty="0" smtClean="0">
                            <a:latin typeface="Cambria Math"/>
                          </a:rPr>
                          <m:t>𝑥</m:t>
                        </m:r>
                      </m:e>
                      <m:sub>
                        <m:r>
                          <a:rPr lang="en-US" i="1" dirty="0">
                            <a:latin typeface="Cambria Math"/>
                          </a:rPr>
                          <m:t>1</m:t>
                        </m:r>
                      </m:sub>
                    </m:sSub>
                  </m:oMath>
                </a14:m>
                <a:r>
                  <a:rPr lang="en-US" i="1" dirty="0">
                    <a:latin typeface="Cambria" pitchFamily="18" charset="0"/>
                  </a:rPr>
                  <a:t> and </a:t>
                </a:r>
                <a14:m>
                  <m:oMath xmlns:m="http://schemas.openxmlformats.org/officeDocument/2006/math">
                    <m:sSub>
                      <m:sSubPr>
                        <m:ctrlPr>
                          <a:rPr lang="en-US" i="1" dirty="0">
                            <a:latin typeface="Cambria Math"/>
                          </a:rPr>
                        </m:ctrlPr>
                      </m:sSubPr>
                      <m:e>
                        <m:r>
                          <a:rPr lang="en-US" b="0" i="1" dirty="0" smtClean="0">
                            <a:latin typeface="Cambria Math"/>
                          </a:rPr>
                          <m:t>𝑥</m:t>
                        </m:r>
                      </m:e>
                      <m:sub>
                        <m:r>
                          <a:rPr lang="en-US" i="1" dirty="0">
                            <a:latin typeface="Cambria Math"/>
                          </a:rPr>
                          <m:t>2</m:t>
                        </m:r>
                      </m:sub>
                    </m:sSub>
                  </m:oMath>
                </a14:m>
                <a:r>
                  <a:rPr lang="en-US" i="1" dirty="0">
                    <a:latin typeface="Cambria" pitchFamily="18" charset="0"/>
                  </a:rPr>
                  <a:t> requires </a:t>
                </a:r>
                <a14:m>
                  <m:oMath xmlns:m="http://schemas.openxmlformats.org/officeDocument/2006/math">
                    <m:sSub>
                      <m:sSubPr>
                        <m:ctrlPr>
                          <a:rPr lang="en-US" i="1" dirty="0">
                            <a:latin typeface="Cambria Math"/>
                          </a:rPr>
                        </m:ctrlPr>
                      </m:sSubPr>
                      <m:e>
                        <m:r>
                          <a:rPr lang="en-US" b="0" i="1" dirty="0" smtClean="0">
                            <a:latin typeface="Cambria Math"/>
                          </a:rPr>
                          <m:t>𝑥</m:t>
                        </m:r>
                      </m:e>
                      <m:sub>
                        <m:r>
                          <a:rPr lang="en-US" i="1" dirty="0">
                            <a:latin typeface="Cambria Math"/>
                          </a:rPr>
                          <m:t>3</m:t>
                        </m:r>
                      </m:sub>
                    </m:sSub>
                  </m:oMath>
                </a14:m>
                <a:r>
                  <a:rPr lang="en-US" i="1" dirty="0">
                    <a:latin typeface="Cambria" pitchFamily="18" charset="0"/>
                  </a:rPr>
                  <a:t> to be a “good proxy” for </a:t>
                </a:r>
                <a14:m>
                  <m:oMath xmlns:m="http://schemas.openxmlformats.org/officeDocument/2006/math">
                    <m:sSub>
                      <m:sSubPr>
                        <m:ctrlPr>
                          <a:rPr lang="en-US" i="1" dirty="0">
                            <a:latin typeface="Cambria Math"/>
                          </a:rPr>
                        </m:ctrlPr>
                      </m:sSubPr>
                      <m:e>
                        <m:sSup>
                          <m:sSupPr>
                            <m:ctrlPr>
                              <a:rPr lang="en-US" i="1" dirty="0">
                                <a:latin typeface="Cambria Math"/>
                              </a:rPr>
                            </m:ctrlPr>
                          </m:sSupPr>
                          <m:e>
                            <m:r>
                              <a:rPr lang="en-US" i="1" dirty="0">
                                <a:latin typeface="Cambria Math"/>
                              </a:rPr>
                              <m:t>𝑋</m:t>
                            </m:r>
                          </m:e>
                          <m:sup>
                            <m:r>
                              <a:rPr lang="en-US" i="1" dirty="0">
                                <a:latin typeface="Cambria Math"/>
                              </a:rPr>
                              <m:t>∗</m:t>
                            </m:r>
                          </m:sup>
                        </m:sSup>
                      </m:e>
                      <m:sub>
                        <m:r>
                          <a:rPr lang="en-US" i="1" dirty="0">
                            <a:latin typeface="Cambria Math"/>
                          </a:rPr>
                          <m:t>3</m:t>
                        </m:r>
                      </m:sub>
                    </m:sSub>
                  </m:oMath>
                </a14:m>
                <a:r>
                  <a:rPr lang="en-US" i="1" dirty="0">
                    <a:latin typeface="Cambria" pitchFamily="18" charset="0"/>
                  </a:rPr>
                  <a:t>. i.e.</a:t>
                </a:r>
                <a:endParaRPr lang="en-US" dirty="0">
                  <a:solidFill>
                    <a:schemeClr val="bg1"/>
                  </a:solidFill>
                  <a:latin typeface="Cambria" pitchFamily="18" charset="0"/>
                </a:endParaRPr>
              </a:p>
            </p:txBody>
          </p:sp>
        </mc:Choice>
        <mc:Fallback>
          <p:sp>
            <p:nvSpPr>
              <p:cNvPr id="5" name="Content Placeholder 8"/>
              <p:cNvSpPr txBox="1">
                <a:spLocks noRot="1" noChangeAspect="1" noMove="1" noResize="1" noEditPoints="1" noAdjustHandles="1" noChangeArrowheads="1" noChangeShapeType="1" noTextEdit="1"/>
              </p:cNvSpPr>
              <p:nvPr/>
            </p:nvSpPr>
            <p:spPr>
              <a:xfrm>
                <a:off x="914400" y="2286000"/>
                <a:ext cx="8001000" cy="4145125"/>
              </a:xfrm>
              <a:prstGeom prst="rect">
                <a:avLst/>
              </a:prstGeom>
              <a:blipFill rotWithShape="1">
                <a:blip r:embed="rId4"/>
                <a:stretch>
                  <a:fillRect l="-762" t="-1176" r="-1752"/>
                </a:stretch>
              </a:blipFill>
            </p:spPr>
            <p:txBody>
              <a:bodyPr/>
              <a:lstStyle/>
              <a:p>
                <a:r>
                  <a:rPr lang="en-US">
                    <a:noFill/>
                  </a:rPr>
                  <a:t> </a:t>
                </a:r>
              </a:p>
            </p:txBody>
          </p:sp>
        </mc:Fallback>
      </mc:AlternateContent>
      <p:pic>
        <p:nvPicPr>
          <p:cNvPr id="4099"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55871" y="2819400"/>
            <a:ext cx="5162550" cy="619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181350" y="6148941"/>
            <a:ext cx="5734050" cy="714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380036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500"/>
                                        <p:tgtEl>
                                          <p:spTgt spid="5">
                                            <p:txEl>
                                              <p:pRg st="0" end="0"/>
                                            </p:txEl>
                                          </p:spTgt>
                                        </p:tgtEl>
                                      </p:cBhvr>
                                    </p:animEffect>
                                  </p:childTnLst>
                                </p:cTn>
                              </p:par>
                              <p:par>
                                <p:cTn id="12" presetID="14" presetClass="entr" presetSubtype="10" fill="hold" nodeType="with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randombar(horizontal)">
                                      <p:cBhvr>
                                        <p:cTn id="14" dur="500"/>
                                        <p:tgtEl>
                                          <p:spTgt spid="409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9" dur="500"/>
                                        <p:tgtEl>
                                          <p:spTgt spid="5">
                                            <p:txEl>
                                              <p:pRg st="4" end="4"/>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randombar(horizontal)">
                                      <p:cBhvr>
                                        <p:cTn id="3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A2FC65-A537-49F0-A561-C4672F9859FB}" type="slidenum">
              <a:rPr lang="en-US" smtClean="0">
                <a:solidFill>
                  <a:prstClr val="black"/>
                </a:solidFill>
              </a:rPr>
              <a:pPr/>
              <a:t>26</a:t>
            </a:fld>
            <a:endParaRPr lang="en-US" dirty="0">
              <a:solidFill>
                <a:prstClr val="black"/>
              </a:solidFill>
            </a:endParaRPr>
          </a:p>
        </p:txBody>
      </p:sp>
      <p:sp>
        <p:nvSpPr>
          <p:cNvPr id="6" name="Content Placeholder 5"/>
          <p:cNvSpPr>
            <a:spLocks noGrp="1"/>
          </p:cNvSpPr>
          <p:nvPr>
            <p:ph idx="1"/>
          </p:nvPr>
        </p:nvSpPr>
        <p:spPr>
          <a:xfrm>
            <a:off x="990600" y="1827212"/>
            <a:ext cx="7693025" cy="4878388"/>
          </a:xfrm>
        </p:spPr>
        <p:txBody>
          <a:bodyPr/>
          <a:lstStyle/>
          <a:p>
            <a:pPr marL="0" indent="0">
              <a:buNone/>
            </a:pPr>
            <a:r>
              <a:rPr lang="en-US" i="1" dirty="0">
                <a:latin typeface="Cambria" pitchFamily="18" charset="0"/>
              </a:rPr>
              <a:t>Consider the equation </a:t>
            </a:r>
            <a:r>
              <a:rPr lang="en-US" i="1" dirty="0" smtClean="0">
                <a:latin typeface="Cambria" pitchFamily="18" charset="0"/>
              </a:rPr>
              <a:t>regression</a:t>
            </a:r>
          </a:p>
          <a:p>
            <a:pPr marL="0" indent="0">
              <a:buNone/>
            </a:pPr>
            <a:endParaRPr lang="en-US" i="1" dirty="0">
              <a:latin typeface="Cambria" pitchFamily="18" charset="0"/>
            </a:endParaRPr>
          </a:p>
          <a:p>
            <a:pPr marL="0" indent="0">
              <a:buNone/>
            </a:pPr>
            <a:endParaRPr lang="en-US" i="1" dirty="0" smtClean="0">
              <a:latin typeface="Cambria" pitchFamily="18" charset="0"/>
            </a:endParaRPr>
          </a:p>
          <a:p>
            <a:pPr marL="0" indent="0">
              <a:buNone/>
            </a:pPr>
            <a:endParaRPr lang="en-US" i="1" dirty="0" smtClean="0">
              <a:latin typeface="Cambria" pitchFamily="18" charset="0"/>
            </a:endParaRPr>
          </a:p>
          <a:p>
            <a:pPr marL="0" indent="0">
              <a:buNone/>
            </a:pPr>
            <a:r>
              <a:rPr lang="en-US" i="1" dirty="0" smtClean="0">
                <a:latin typeface="Cambria" pitchFamily="18" charset="0"/>
              </a:rPr>
              <a:t>Assume that</a:t>
            </a:r>
          </a:p>
          <a:p>
            <a:pPr marL="0" indent="0">
              <a:buNone/>
            </a:pPr>
            <a:endParaRPr lang="en-US" i="1" dirty="0">
              <a:latin typeface="Cambria" pitchFamily="18" charset="0"/>
            </a:endParaRPr>
          </a:p>
          <a:p>
            <a:pPr marL="0" indent="0">
              <a:buNone/>
            </a:pPr>
            <a:r>
              <a:rPr lang="en-US" i="1" dirty="0" smtClean="0">
                <a:latin typeface="Cambria" pitchFamily="18" charset="0"/>
              </a:rPr>
              <a:t>where, </a:t>
            </a:r>
            <a:r>
              <a:rPr lang="en-US" i="1" dirty="0">
                <a:latin typeface="Cambria" pitchFamily="18" charset="0"/>
              </a:rPr>
              <a:t>E(r ) = 0 and cov (</a:t>
            </a:r>
            <a:r>
              <a:rPr lang="en-US" i="1" dirty="0" smtClean="0">
                <a:latin typeface="Cambria" pitchFamily="18" charset="0"/>
              </a:rPr>
              <a:t>r, </a:t>
            </a:r>
            <a:r>
              <a:rPr lang="en-US" i="1" dirty="0">
                <a:latin typeface="Cambria" pitchFamily="18" charset="0"/>
              </a:rPr>
              <a:t>IQ) = 0;</a:t>
            </a:r>
          </a:p>
          <a:p>
            <a:pPr marL="0" indent="0">
              <a:buNone/>
            </a:pPr>
            <a:r>
              <a:rPr lang="en-US" i="1" dirty="0">
                <a:latin typeface="Cambria" pitchFamily="18" charset="0"/>
              </a:rPr>
              <a:t>moreover we assume that r is uncorrelated with all the </a:t>
            </a:r>
            <a:r>
              <a:rPr lang="en-US" i="1" dirty="0" smtClean="0">
                <a:latin typeface="Cambria" pitchFamily="18" charset="0"/>
              </a:rPr>
              <a:t>other regressors</a:t>
            </a:r>
            <a:endParaRPr lang="en-US" i="1" dirty="0">
              <a:latin typeface="Cambria"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flipH="1">
            <a:off x="7239000" y="0"/>
            <a:ext cx="1647825" cy="1838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5638800" y="1295400"/>
            <a:ext cx="2643188" cy="381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Segoe Print" pitchFamily="2" charset="0"/>
              </a:rPr>
              <a:t>example</a:t>
            </a:r>
            <a:endParaRPr lang="en-US" sz="4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Segoe Print" pitchFamily="2" charset="0"/>
            </a:endParaRP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90600" y="2577173"/>
            <a:ext cx="8034338" cy="8917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581400" y="4343400"/>
            <a:ext cx="3162300"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572135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p:cTn id="11" dur="500" fill="hold"/>
                                        <p:tgtEl>
                                          <p:spTgt spid="7170"/>
                                        </p:tgtEl>
                                        <p:attrNameLst>
                                          <p:attrName>ppt_w</p:attrName>
                                        </p:attrNameLst>
                                      </p:cBhvr>
                                      <p:tavLst>
                                        <p:tav tm="0">
                                          <p:val>
                                            <p:fltVal val="0"/>
                                          </p:val>
                                        </p:tav>
                                        <p:tav tm="100000">
                                          <p:val>
                                            <p:strVal val="#ppt_w"/>
                                          </p:val>
                                        </p:tav>
                                      </p:tavLst>
                                    </p:anim>
                                    <p:anim calcmode="lin" valueType="num">
                                      <p:cBhvr>
                                        <p:cTn id="12" dur="500" fill="hold"/>
                                        <p:tgtEl>
                                          <p:spTgt spid="7170"/>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6" dur="500"/>
                                        <p:tgtEl>
                                          <p:spTgt spid="6">
                                            <p:txEl>
                                              <p:pRg st="0" end="0"/>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randombar(horizontal)">
                                      <p:cBhvr>
                                        <p:cTn id="19" dur="500"/>
                                        <p:tgtEl>
                                          <p:spTgt spid="7172"/>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2" dur="500"/>
                                        <p:tgtEl>
                                          <p:spTgt spid="6">
                                            <p:txEl>
                                              <p:pRg st="4" end="4"/>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7173"/>
                                        </p:tgtEl>
                                        <p:attrNameLst>
                                          <p:attrName>style.visibility</p:attrName>
                                        </p:attrNameLst>
                                      </p:cBhvr>
                                      <p:to>
                                        <p:strVal val="visible"/>
                                      </p:to>
                                    </p:set>
                                    <p:animEffect transition="in" filter="randombar(horizontal)">
                                      <p:cBhvr>
                                        <p:cTn id="25" dur="500"/>
                                        <p:tgtEl>
                                          <p:spTgt spid="7173"/>
                                        </p:tgtEl>
                                      </p:cBhvr>
                                    </p:animEffect>
                                  </p:childTnLst>
                                </p:cTn>
                              </p:par>
                              <p:par>
                                <p:cTn id="26" presetID="14" presetClass="entr" presetSubtype="10" fill="hold"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randombar(horizontal)">
                                      <p:cBhvr>
                                        <p:cTn id="28" dur="500"/>
                                        <p:tgtEl>
                                          <p:spTgt spid="6">
                                            <p:txEl>
                                              <p:pRg st="6" end="6"/>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randombar(horizontal)">
                                      <p:cBhvr>
                                        <p:cTn id="3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4" y="609600"/>
            <a:ext cx="8915399" cy="25131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5249" y="3503742"/>
            <a:ext cx="8896349" cy="3024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Connector 5"/>
          <p:cNvCxnSpPr/>
          <p:nvPr/>
        </p:nvCxnSpPr>
        <p:spPr>
          <a:xfrm>
            <a:off x="95249" y="3276600"/>
            <a:ext cx="904875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ln>
            <a:solidFill>
              <a:schemeClr val="accent3">
                <a:lumMod val="50000"/>
              </a:schemeClr>
            </a:solidFill>
          </a:ln>
        </p:spPr>
        <p:txBody>
          <a:bodyPr>
            <a:normAutofit/>
          </a:bodyPr>
          <a:lstStyle/>
          <a:p>
            <a:fld id="{BAA2FC65-A537-49F0-A561-C4672F9859FB}" type="slidenum">
              <a:rPr lang="en-US" smtClean="0">
                <a:solidFill>
                  <a:srgbClr val="000000"/>
                </a:solidFill>
              </a:rPr>
              <a:pPr/>
              <a:t>27</a:t>
            </a:fld>
            <a:endParaRPr lang="en-US" dirty="0">
              <a:solidFill>
                <a:srgbClr val="000000"/>
              </a:solidFill>
            </a:endParaRPr>
          </a:p>
        </p:txBody>
      </p:sp>
      <p:sp>
        <p:nvSpPr>
          <p:cNvPr id="7" name="Rectangle 6"/>
          <p:cNvSpPr/>
          <p:nvPr/>
        </p:nvSpPr>
        <p:spPr>
          <a:xfrm rot="21163128">
            <a:off x="5257800" y="5486400"/>
            <a:ext cx="2743200" cy="9906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i="1" dirty="0">
                <a:solidFill>
                  <a:schemeClr val="tx1"/>
                </a:solidFill>
                <a:latin typeface="Cambria" pitchFamily="18" charset="0"/>
              </a:rPr>
              <a:t>including IQ</a:t>
            </a:r>
          </a:p>
        </p:txBody>
      </p:sp>
    </p:spTree>
    <p:extLst>
      <p:ext uri="{BB962C8B-B14F-4D97-AF65-F5344CB8AC3E}">
        <p14:creationId xmlns:p14="http://schemas.microsoft.com/office/powerpoint/2010/main" xmlns="" val="77229274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195"/>
                                        </p:tgtEl>
                                        <p:attrNameLst>
                                          <p:attrName>style.visibility</p:attrName>
                                        </p:attrNameLst>
                                      </p:cBhvr>
                                      <p:to>
                                        <p:strVal val="visible"/>
                                      </p:to>
                                    </p:set>
                                    <p:animEffect transition="in" filter="randombar(horizontal)">
                                      <p:cBhvr>
                                        <p:cTn id="11" dur="500"/>
                                        <p:tgtEl>
                                          <p:spTgt spid="8195"/>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1257300" y="2133600"/>
            <a:ext cx="3810000" cy="1524000"/>
          </a:xfrm>
        </p:spPr>
        <p:txBody>
          <a:bodyPr>
            <a:normAutofit/>
          </a:bodyPr>
          <a:lstStyle/>
          <a:p>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Print" pitchFamily="2" charset="0"/>
              </a:rPr>
              <a:t>Testing for Endogeneity </a:t>
            </a:r>
            <a:endParaRPr lang="en-US" dirty="0"/>
          </a:p>
        </p:txBody>
      </p:sp>
      <p:sp>
        <p:nvSpPr>
          <p:cNvPr id="5" name="Slide Number Placeholder 4"/>
          <p:cNvSpPr>
            <a:spLocks noGrp="1"/>
          </p:cNvSpPr>
          <p:nvPr>
            <p:ph type="sldNum" sz="quarter" idx="12"/>
          </p:nvPr>
        </p:nvSpPr>
        <p:spPr/>
        <p:txBody>
          <a:bodyPr/>
          <a:lstStyle/>
          <a:p>
            <a:fld id="{BAA2FC65-A537-49F0-A561-C4672F9859FB}" type="slidenum">
              <a:rPr lang="en-US" smtClean="0"/>
              <a:pPr/>
              <a:t>28</a:t>
            </a:fld>
            <a:endParaRPr lang="en-US"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backgroundRemoval t="9936" b="95353" l="9964" r="91597">
                        <a14:backgroundMark x1="82473" y1="61058" x2="79472" y2="59135"/>
                        <a14:backgroundMark x1="81633" y1="61378" x2="81633" y2="61378"/>
                      </a14:backgroundRemoval>
                    </a14:imgEffect>
                  </a14:imgLayer>
                </a14:imgProps>
              </a:ext>
              <a:ext uri="{28A0092B-C50C-407E-A947-70E740481C1C}">
                <a14:useLocalDpi xmlns:a14="http://schemas.microsoft.com/office/drawing/2010/main" xmlns="" val="0"/>
              </a:ext>
            </a:extLst>
          </a:blip>
          <a:srcRect/>
          <a:stretch>
            <a:fillRect/>
          </a:stretch>
        </p:blipFill>
        <p:spPr bwMode="auto">
          <a:xfrm>
            <a:off x="-304800" y="1981200"/>
            <a:ext cx="9867900"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Oval 11"/>
          <p:cNvSpPr/>
          <p:nvPr/>
        </p:nvSpPr>
        <p:spPr>
          <a:xfrm>
            <a:off x="952500" y="2667000"/>
            <a:ext cx="4495800" cy="2743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p:cNvSpPr>
            <a:spLocks noGrp="1"/>
          </p:cNvSpPr>
          <p:nvPr>
            <p:ph type="ctrTitle"/>
          </p:nvPr>
        </p:nvSpPr>
        <p:spPr>
          <a:xfrm>
            <a:off x="914400" y="3314701"/>
            <a:ext cx="4533900" cy="990599"/>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Print" pitchFamily="2" charset="0"/>
                <a:ea typeface="+mn-ea"/>
                <a:cs typeface="+mn-cs"/>
              </a:rPr>
              <a:t>Endogeneity</a:t>
            </a:r>
            <a:r>
              <a:rPr lang="en-US" sz="4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egoe Print" pitchFamily="2" charset="0"/>
              </a:rPr>
              <a:t> </a:t>
            </a:r>
            <a:endPar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353605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1+#ppt_w/2"/>
                                          </p:val>
                                        </p:tav>
                                        <p:tav tm="100000">
                                          <p:val>
                                            <p:strVal val="#ppt_x"/>
                                          </p:val>
                                        </p:tav>
                                      </p:tavLst>
                                    </p:anim>
                                    <p:anim calcmode="lin" valueType="num">
                                      <p:cBhvr additive="base">
                                        <p:cTn id="12" dur="500" fill="hold"/>
                                        <p:tgtEl>
                                          <p:spTgt spid="102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u="none" strike="noStrike"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Testing for endogeneity</a:t>
            </a:r>
            <a:endParaRPr lang="en-US" b="1" i="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sp>
        <p:nvSpPr>
          <p:cNvPr id="3" name="Content Placeholder 2"/>
          <p:cNvSpPr>
            <a:spLocks noGrp="1"/>
          </p:cNvSpPr>
          <p:nvPr>
            <p:ph idx="1"/>
          </p:nvPr>
        </p:nvSpPr>
        <p:spPr/>
        <p:txBody>
          <a:bodyPr/>
          <a:lstStyle/>
          <a:p>
            <a:pPr marL="0" indent="0">
              <a:buNone/>
            </a:pPr>
            <a:r>
              <a:rPr lang="en-US" i="1" dirty="0" smtClean="0">
                <a:latin typeface="Cambria" pitchFamily="18" charset="0"/>
              </a:rPr>
              <a:t>We </a:t>
            </a:r>
            <a:r>
              <a:rPr lang="en-US" i="1" dirty="0">
                <a:latin typeface="Cambria" pitchFamily="18" charset="0"/>
              </a:rPr>
              <a:t>can use the facts from the following table to form a test for </a:t>
            </a:r>
            <a:r>
              <a:rPr lang="en-US" i="1" dirty="0" smtClean="0">
                <a:latin typeface="Cambria" pitchFamily="18" charset="0"/>
              </a:rPr>
              <a:t>endogeneity :</a:t>
            </a:r>
            <a:endParaRPr lang="en-US" i="1" dirty="0">
              <a:latin typeface="Cambria" pitchFamily="18" charset="0"/>
            </a:endParaRPr>
          </a:p>
          <a:p>
            <a:endParaRPr lang="en-US" i="1" dirty="0">
              <a:latin typeface="Cambria" pitchFamily="18" charset="0"/>
            </a:endParaRPr>
          </a:p>
        </p:txBody>
      </p:sp>
      <p:sp>
        <p:nvSpPr>
          <p:cNvPr id="4" name="Slide Number Placeholder 3"/>
          <p:cNvSpPr>
            <a:spLocks noGrp="1"/>
          </p:cNvSpPr>
          <p:nvPr>
            <p:ph type="sldNum" sz="quarter" idx="12"/>
          </p:nvPr>
        </p:nvSpPr>
        <p:spPr/>
        <p:txBody>
          <a:bodyPr/>
          <a:lstStyle/>
          <a:p>
            <a:fld id="{BAA2FC65-A537-49F0-A561-C4672F9859FB}" type="slidenum">
              <a:rPr lang="en-US" smtClean="0"/>
              <a:pPr/>
              <a:t>29</a:t>
            </a:fld>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643" b="4142"/>
          <a:stretch/>
        </p:blipFill>
        <p:spPr bwMode="auto">
          <a:xfrm>
            <a:off x="609600" y="2609850"/>
            <a:ext cx="7981950" cy="3086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67081836"/>
      </p:ext>
    </p:extLst>
  </p:cSld>
  <p:clrMapOvr>
    <a:masterClrMapping/>
  </p:clrMapOvr>
  <mc:AlternateContent xmlns:mc="http://schemas.openxmlformats.org/markup-compatibility/2006">
    <mc:Choice xmlns:p14="http://schemas.microsoft.com/office/powerpoint/2010/main" xmlns="" Requires="p14">
      <p:transition spd="slow" p14:dur="1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randombar(horizontal)">
                                      <p:cBhvr>
                                        <p:cTn id="15"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600200" y="1600200"/>
            <a:ext cx="7010400" cy="18288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9600" b="1" i="1" dirty="0" smtClean="0">
                <a:ln>
                  <a:solidFill>
                    <a:sysClr val="windowText" lastClr="000000"/>
                  </a:solidFill>
                </a:ln>
                <a:solidFill>
                  <a:sysClr val="windowText" lastClr="0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t>Endogeneity</a:t>
            </a:r>
            <a:endParaRPr lang="en-US" b="1" dirty="0">
              <a:ln>
                <a:solidFill>
                  <a:sysClr val="windowText" lastClr="000000"/>
                </a:solidFill>
              </a:ln>
              <a:solidFill>
                <a:sysClr val="windowText" lastClr="00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Subtitle 4"/>
          <p:cNvSpPr>
            <a:spLocks noGrp="1"/>
          </p:cNvSpPr>
          <p:nvPr>
            <p:ph type="subTitle" idx="1"/>
          </p:nvPr>
        </p:nvSpPr>
        <p:spPr>
          <a:xfrm>
            <a:off x="3429000" y="4267200"/>
            <a:ext cx="4511040" cy="17526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spcBef>
                <a:spcPct val="0"/>
              </a:spcBef>
            </a:pPr>
            <a:r>
              <a:rPr lang="en-US" sz="4000" b="1" dirty="0">
                <a:ln w="11430">
                  <a:solidFill>
                    <a:schemeClr val="tx1"/>
                  </a:solidFill>
                </a:ln>
                <a:blipFill dpi="0" rotWithShape="1">
                  <a:blip r:embed="rId2">
                    <a:extLst>
                      <a:ext uri="{28A0092B-C50C-407E-A947-70E740481C1C}">
                        <a14:useLocalDpi xmlns:a14="http://schemas.microsoft.com/office/drawing/2010/main" xmlns="" val="0"/>
                      </a:ext>
                    </a:extLst>
                  </a:blip>
                  <a:srcRect/>
                  <a:stretch>
                    <a:fillRect/>
                  </a:stretch>
                </a:blipFill>
                <a:effectLst>
                  <a:outerShdw blurRad="80000" dist="40000" dir="5040000" algn="tl">
                    <a:srgbClr val="000000">
                      <a:alpha val="30000"/>
                    </a:srgbClr>
                  </a:outerShdw>
                </a:effectLst>
                <a:latin typeface="+mj-lt"/>
                <a:ea typeface="+mj-ea"/>
                <a:cs typeface="+mj-cs"/>
              </a:rPr>
              <a:t>Omitted Variables</a:t>
            </a:r>
          </a:p>
          <a:p>
            <a:endParaRPr lang="en-US" sz="4000" b="1" dirty="0">
              <a:ln w="11430">
                <a:solidFill>
                  <a:schemeClr val="tx1"/>
                </a:solidFill>
              </a:ln>
              <a:solidFill>
                <a:schemeClr val="tx2">
                  <a:lumMod val="50000"/>
                </a:schemeClr>
              </a:solidFill>
              <a:effectLst>
                <a:outerShdw blurRad="80000" dist="40000" dir="5040000" algn="tl">
                  <a:srgbClr val="000000">
                    <a:alpha val="30000"/>
                  </a:srgbClr>
                </a:outerShdw>
              </a:effectLst>
            </a:endParaRPr>
          </a:p>
        </p:txBody>
      </p:sp>
      <p:sp>
        <p:nvSpPr>
          <p:cNvPr id="2" name="Slide Number Placeholder 1"/>
          <p:cNvSpPr>
            <a:spLocks noGrp="1"/>
          </p:cNvSpPr>
          <p:nvPr>
            <p:ph type="sldNum" sz="quarter" idx="12"/>
          </p:nvPr>
        </p:nvSpPr>
        <p:spPr/>
        <p:txBody>
          <a:bodyPr/>
          <a:lstStyle/>
          <a:p>
            <a:fld id="{BAA2FC65-A537-49F0-A561-C4672F9859FB}" type="slidenum">
              <a:rPr lang="en-US" smtClean="0"/>
              <a:pPr/>
              <a:t>3</a:t>
            </a:fld>
            <a:endParaRPr lang="en-US" dirty="0"/>
          </a:p>
        </p:txBody>
      </p:sp>
    </p:spTree>
    <p:extLst>
      <p:ext uri="{BB962C8B-B14F-4D97-AF65-F5344CB8AC3E}">
        <p14:creationId xmlns:p14="http://schemas.microsoft.com/office/powerpoint/2010/main" xmlns="" val="139469234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b="3333"/>
          <a:stretch/>
        </p:blipFill>
        <p:spPr>
          <a:xfrm>
            <a:off x="0" y="-76200"/>
            <a:ext cx="9144000" cy="6934200"/>
          </a:xfrm>
        </p:spPr>
      </p:pic>
      <p:sp>
        <p:nvSpPr>
          <p:cNvPr id="5" name="Slide Number Placeholder 4"/>
          <p:cNvSpPr>
            <a:spLocks noGrp="1"/>
          </p:cNvSpPr>
          <p:nvPr>
            <p:ph type="sldNum" sz="quarter" idx="12"/>
          </p:nvPr>
        </p:nvSpPr>
        <p:spPr/>
        <p:txBody>
          <a:bodyPr/>
          <a:lstStyle/>
          <a:p>
            <a:fld id="{BAA2FC65-A537-49F0-A561-C4672F9859FB}" type="slidenum">
              <a:rPr lang="en-US" smtClean="0">
                <a:solidFill>
                  <a:schemeClr val="bg1"/>
                </a:solidFill>
                <a:latin typeface="Times New Roman" pitchFamily="18" charset="0"/>
                <a:cs typeface="Times New Roman" pitchFamily="18" charset="0"/>
              </a:rPr>
              <a:pPr/>
              <a:t>30</a:t>
            </a:fld>
            <a:endParaRPr lang="en-US" dirty="0">
              <a:solidFill>
                <a:schemeClr val="bg1"/>
              </a:solidFill>
              <a:latin typeface="Times New Roman" pitchFamily="18" charset="0"/>
              <a:cs typeface="Times New Roman" pitchFamily="18" charset="0"/>
            </a:endParaRPr>
          </a:p>
        </p:txBody>
      </p:sp>
      <p:sp>
        <p:nvSpPr>
          <p:cNvPr id="9" name="Rectangle 8"/>
          <p:cNvSpPr/>
          <p:nvPr/>
        </p:nvSpPr>
        <p:spPr>
          <a:xfrm>
            <a:off x="152400" y="304800"/>
            <a:ext cx="8686800" cy="6324600"/>
          </a:xfrm>
          <a:prstGeom prst="rect">
            <a:avLst/>
          </a:prstGeom>
          <a:solidFill>
            <a:schemeClr val="bg1"/>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628650" y="76200"/>
            <a:ext cx="82296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i="1" dirty="0">
                <a:ln w="11430">
                  <a:solidFill>
                    <a:schemeClr val="tx1"/>
                  </a:solidFill>
                </a:ln>
                <a:solidFill>
                  <a:srgbClr val="FF0000"/>
                </a:solidFill>
                <a:effectLst>
                  <a:outerShdw blurRad="80000" dist="40000" dir="5040000" algn="tl">
                    <a:srgbClr val="000000">
                      <a:alpha val="30000"/>
                    </a:srgbClr>
                  </a:outerShdw>
                </a:effectLst>
                <a:latin typeface="Segoe Print" pitchFamily="2" charset="0"/>
              </a:rPr>
              <a:t>Hausman </a:t>
            </a:r>
            <a:r>
              <a:rPr lang="en-US" b="1" i="1" dirty="0" smtClean="0">
                <a:ln w="11430">
                  <a:solidFill>
                    <a:schemeClr val="tx1"/>
                  </a:solidFill>
                </a:ln>
                <a:solidFill>
                  <a:srgbClr val="FF0000"/>
                </a:solidFill>
                <a:effectLst>
                  <a:outerShdw blurRad="80000" dist="40000" dir="5040000" algn="tl">
                    <a:srgbClr val="000000">
                      <a:alpha val="30000"/>
                    </a:srgbClr>
                  </a:outerShdw>
                </a:effectLst>
                <a:latin typeface="Segoe Print" pitchFamily="2" charset="0"/>
              </a:rPr>
              <a:t>Test</a:t>
            </a:r>
            <a:endParaRPr lang="en-US" b="1" i="1" dirty="0">
              <a:ln w="11430">
                <a:solidFill>
                  <a:schemeClr val="tx1"/>
                </a:solidFill>
              </a:ln>
              <a:solidFill>
                <a:srgbClr val="FF0000"/>
              </a:solidFill>
              <a:effectLst>
                <a:outerShdw blurRad="80000" dist="40000" dir="5040000" algn="tl">
                  <a:srgbClr val="000000">
                    <a:alpha val="30000"/>
                  </a:srgbClr>
                </a:outerShdw>
              </a:effectLst>
              <a:latin typeface="Segoe Print" pitchFamily="2" charset="0"/>
            </a:endParaRPr>
          </a:p>
        </p:txBody>
      </p:sp>
      <p:sp>
        <p:nvSpPr>
          <p:cNvPr id="10" name="Rectangle 9"/>
          <p:cNvSpPr/>
          <p:nvPr/>
        </p:nvSpPr>
        <p:spPr>
          <a:xfrm>
            <a:off x="571500" y="1219200"/>
            <a:ext cx="7848600" cy="5262979"/>
          </a:xfrm>
          <a:prstGeom prst="rect">
            <a:avLst/>
          </a:prstGeom>
        </p:spPr>
        <p:txBody>
          <a:bodyPr wrap="square">
            <a:spAutoFit/>
          </a:bodyPr>
          <a:lstStyle/>
          <a:p>
            <a:pPr>
              <a:lnSpc>
                <a:spcPct val="150000"/>
              </a:lnSpc>
            </a:pPr>
            <a:r>
              <a:rPr lang="en-US" sz="3200" i="1" dirty="0" smtClean="0">
                <a:solidFill>
                  <a:schemeClr val="tx2">
                    <a:lumMod val="50000"/>
                  </a:schemeClr>
                </a:solidFill>
                <a:latin typeface="Cambria" pitchFamily="18" charset="0"/>
              </a:rPr>
              <a:t>Since OLS is preferred to IV if we do not have an endogeneity problem, then we’d like to be able to test for endogeneity. </a:t>
            </a:r>
          </a:p>
          <a:p>
            <a:pPr>
              <a:lnSpc>
                <a:spcPct val="150000"/>
              </a:lnSpc>
            </a:pPr>
            <a:r>
              <a:rPr lang="en-US" sz="3200" i="1" dirty="0" smtClean="0">
                <a:solidFill>
                  <a:schemeClr val="tx2">
                    <a:lumMod val="50000"/>
                  </a:schemeClr>
                </a:solidFill>
                <a:latin typeface="Cambria" pitchFamily="18" charset="0"/>
              </a:rPr>
              <a:t>If we do not have endogeneity, both OLS and IV are consistent. Idea of “Hausman test” is to see if the estimates from OLS and IV are different .</a:t>
            </a:r>
            <a:endParaRPr lang="en-US" sz="3200" i="1" dirty="0">
              <a:solidFill>
                <a:schemeClr val="tx2">
                  <a:lumMod val="50000"/>
                </a:schemeClr>
              </a:solidFill>
              <a:latin typeface="Cambria" pitchFamily="18" charset="0"/>
            </a:endParaRPr>
          </a:p>
        </p:txBody>
      </p:sp>
    </p:spTree>
    <p:extLst>
      <p:ext uri="{BB962C8B-B14F-4D97-AF65-F5344CB8AC3E}">
        <p14:creationId xmlns:p14="http://schemas.microsoft.com/office/powerpoint/2010/main" xmlns="" val="409554619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Hausman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test (I)</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endParaRP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152400" y="1600200"/>
                <a:ext cx="8991600" cy="4525963"/>
              </a:xfrm>
            </p:spPr>
            <p:txBody>
              <a:bodyPr/>
              <a:lstStyle/>
              <a:p>
                <a:pPr marL="0" indent="0">
                  <a:buNone/>
                </a:pPr>
                <a14:m>
                  <m:oMath xmlns:m="http://schemas.openxmlformats.org/officeDocument/2006/math">
                    <m:sSub>
                      <m:sSubPr>
                        <m:ctrlPr>
                          <a:rPr lang="en-US" i="1" dirty="0" smtClean="0">
                            <a:solidFill>
                              <a:schemeClr val="tx1"/>
                            </a:solidFill>
                            <a:latin typeface="Cambria Math"/>
                          </a:rPr>
                        </m:ctrlPr>
                      </m:sSubPr>
                      <m:e>
                        <m:r>
                          <a:rPr lang="en-US" i="1" dirty="0">
                            <a:solidFill>
                              <a:schemeClr val="tx1"/>
                            </a:solidFill>
                            <a:latin typeface="Cambria Math"/>
                          </a:rPr>
                          <m:t>𝐻</m:t>
                        </m:r>
                      </m:e>
                      <m:sub>
                        <m:r>
                          <a:rPr lang="en-US" b="0" i="1" dirty="0" smtClean="0">
                            <a:solidFill>
                              <a:schemeClr val="tx1"/>
                            </a:solidFill>
                            <a:latin typeface="Cambria Math"/>
                          </a:rPr>
                          <m:t>0</m:t>
                        </m:r>
                      </m:sub>
                    </m:sSub>
                  </m:oMath>
                </a14:m>
                <a:r>
                  <a:rPr lang="en-US" i="1" dirty="0">
                    <a:solidFill>
                      <a:schemeClr val="tx1"/>
                    </a:solidFill>
                    <a:latin typeface="Cambria" pitchFamily="18" charset="0"/>
                  </a:rPr>
                  <a:t>: cov(e,x) = 0 </a:t>
                </a:r>
                <a:r>
                  <a:rPr lang="en-US" i="1" dirty="0" smtClean="0">
                    <a:solidFill>
                      <a:schemeClr val="tx1"/>
                    </a:solidFill>
                    <a:latin typeface="Cambria" pitchFamily="18" charset="0"/>
                  </a:rPr>
                  <a:t> </a:t>
                </a:r>
                <a14:m>
                  <m:oMath xmlns:m="http://schemas.openxmlformats.org/officeDocument/2006/math">
                    <m:r>
                      <a:rPr lang="en-US" i="1" smtClean="0">
                        <a:solidFill>
                          <a:schemeClr val="tx1"/>
                        </a:solidFill>
                        <a:latin typeface="Cambria Math"/>
                        <a:ea typeface="Cambria Math"/>
                      </a:rPr>
                      <m:t>≡</m:t>
                    </m:r>
                  </m:oMath>
                </a14:m>
                <a:r>
                  <a:rPr lang="en-US" i="1" dirty="0" smtClean="0">
                    <a:solidFill>
                      <a:schemeClr val="tx1"/>
                    </a:solidFill>
                    <a:latin typeface="Cambria" pitchFamily="18" charset="0"/>
                  </a:rPr>
                  <a:t> (</a:t>
                </a:r>
                <a:r>
                  <a:rPr lang="en-US" i="1" dirty="0">
                    <a:solidFill>
                      <a:schemeClr val="tx1"/>
                    </a:solidFill>
                    <a:latin typeface="Cambria" pitchFamily="18" charset="0"/>
                  </a:rPr>
                  <a:t>hence </a:t>
                </a:r>
                <a14:m>
                  <m:oMath xmlns:m="http://schemas.openxmlformats.org/officeDocument/2006/math">
                    <m:sSub>
                      <m:sSubPr>
                        <m:ctrlPr>
                          <a:rPr lang="en-US" i="1" dirty="0" smtClean="0">
                            <a:solidFill>
                              <a:schemeClr val="tx1"/>
                            </a:solidFill>
                            <a:latin typeface="Cambria Math"/>
                          </a:rPr>
                        </m:ctrlPr>
                      </m:sSubPr>
                      <m:e>
                        <m:r>
                          <a:rPr lang="en-US" i="1" dirty="0" smtClean="0">
                            <a:solidFill>
                              <a:schemeClr val="tx1"/>
                            </a:solidFill>
                            <a:latin typeface="Cambria Math"/>
                            <a:ea typeface="Cambria Math"/>
                          </a:rPr>
                          <m:t>𝛽</m:t>
                        </m:r>
                      </m:e>
                      <m:sub>
                        <m:r>
                          <a:rPr lang="en-US" b="0" i="1" dirty="0" smtClean="0">
                            <a:solidFill>
                              <a:schemeClr val="tx1"/>
                            </a:solidFill>
                            <a:latin typeface="Cambria Math"/>
                          </a:rPr>
                          <m:t>𝐼𝑉</m:t>
                        </m:r>
                      </m:sub>
                    </m:sSub>
                  </m:oMath>
                </a14:m>
                <a:r>
                  <a:rPr lang="en-US" i="1" dirty="0" smtClean="0">
                    <a:solidFill>
                      <a:schemeClr val="tx1"/>
                    </a:solidFill>
                    <a:latin typeface="Cambria" pitchFamily="18" charset="0"/>
                  </a:rPr>
                  <a:t> </a:t>
                </a:r>
                <a:r>
                  <a:rPr lang="en-US" i="1" dirty="0">
                    <a:solidFill>
                      <a:schemeClr val="tx1"/>
                    </a:solidFill>
                    <a:latin typeface="Cambria" pitchFamily="18" charset="0"/>
                  </a:rPr>
                  <a:t>and </a:t>
                </a:r>
                <a14:m>
                  <m:oMath xmlns:m="http://schemas.openxmlformats.org/officeDocument/2006/math">
                    <m:sSub>
                      <m:sSubPr>
                        <m:ctrlPr>
                          <a:rPr lang="en-US" i="1" dirty="0">
                            <a:solidFill>
                              <a:schemeClr val="tx1"/>
                            </a:solidFill>
                            <a:latin typeface="Cambria Math"/>
                          </a:rPr>
                        </m:ctrlPr>
                      </m:sSubPr>
                      <m:e>
                        <m:r>
                          <a:rPr lang="en-US" i="1" dirty="0">
                            <a:solidFill>
                              <a:schemeClr val="tx1"/>
                            </a:solidFill>
                            <a:latin typeface="Cambria Math"/>
                            <a:ea typeface="Cambria Math"/>
                          </a:rPr>
                          <m:t>𝛽</m:t>
                        </m:r>
                      </m:e>
                      <m:sub>
                        <m:r>
                          <a:rPr lang="en-US" b="0" i="1" dirty="0" smtClean="0">
                            <a:solidFill>
                              <a:schemeClr val="tx1"/>
                            </a:solidFill>
                            <a:latin typeface="Cambria Math"/>
                            <a:ea typeface="Cambria Math"/>
                          </a:rPr>
                          <m:t>𝑂𝐿𝑆</m:t>
                        </m:r>
                      </m:sub>
                    </m:sSub>
                  </m:oMath>
                </a14:m>
                <a:r>
                  <a:rPr lang="en-US" i="1" dirty="0">
                    <a:solidFill>
                      <a:schemeClr val="tx1"/>
                    </a:solidFill>
                    <a:latin typeface="Cambria" pitchFamily="18" charset="0"/>
                  </a:rPr>
                  <a:t> are similar)</a:t>
                </a:r>
              </a:p>
              <a:p>
                <a:pPr marL="0" indent="0">
                  <a:buNone/>
                </a:pPr>
                <a14:m>
                  <m:oMath xmlns:m="http://schemas.openxmlformats.org/officeDocument/2006/math">
                    <m:sSub>
                      <m:sSubPr>
                        <m:ctrlPr>
                          <a:rPr lang="en-US" i="1" dirty="0">
                            <a:solidFill>
                              <a:schemeClr val="tx1"/>
                            </a:solidFill>
                            <a:latin typeface="Cambria Math"/>
                          </a:rPr>
                        </m:ctrlPr>
                      </m:sSubPr>
                      <m:e>
                        <m:r>
                          <a:rPr lang="en-US" i="1" dirty="0">
                            <a:solidFill>
                              <a:schemeClr val="tx1"/>
                            </a:solidFill>
                            <a:latin typeface="Cambria Math"/>
                          </a:rPr>
                          <m:t>𝐻</m:t>
                        </m:r>
                      </m:e>
                      <m:sub>
                        <m:r>
                          <a:rPr lang="en-US" b="0" i="1" dirty="0" smtClean="0">
                            <a:solidFill>
                              <a:schemeClr val="tx1"/>
                            </a:solidFill>
                            <a:latin typeface="Cambria Math"/>
                          </a:rPr>
                          <m:t>1</m:t>
                        </m:r>
                      </m:sub>
                    </m:sSub>
                  </m:oMath>
                </a14:m>
                <a:r>
                  <a:rPr lang="en-US" i="1" dirty="0">
                    <a:solidFill>
                      <a:schemeClr val="tx1"/>
                    </a:solidFill>
                    <a:latin typeface="Cambria" pitchFamily="18" charset="0"/>
                  </a:rPr>
                  <a:t>: cov(e,x) ≠ 0 </a:t>
                </a:r>
                <a14:m>
                  <m:oMath xmlns:m="http://schemas.openxmlformats.org/officeDocument/2006/math">
                    <m:r>
                      <a:rPr lang="en-US" b="0" i="1" smtClean="0">
                        <a:solidFill>
                          <a:schemeClr val="tx1"/>
                        </a:solidFill>
                        <a:latin typeface="Cambria Math"/>
                        <a:ea typeface="Cambria Math"/>
                      </a:rPr>
                      <m:t> </m:t>
                    </m:r>
                    <m:r>
                      <a:rPr lang="en-US" i="1">
                        <a:solidFill>
                          <a:schemeClr val="tx1"/>
                        </a:solidFill>
                        <a:latin typeface="Cambria Math"/>
                        <a:ea typeface="Cambria Math"/>
                      </a:rPr>
                      <m:t>≡</m:t>
                    </m:r>
                  </m:oMath>
                </a14:m>
                <a:r>
                  <a:rPr lang="en-US" i="1" dirty="0" smtClean="0">
                    <a:solidFill>
                      <a:schemeClr val="tx1"/>
                    </a:solidFill>
                    <a:latin typeface="Cambria" pitchFamily="18" charset="0"/>
                  </a:rPr>
                  <a:t>  (</a:t>
                </a:r>
                <a:r>
                  <a:rPr lang="en-US" i="1" dirty="0">
                    <a:solidFill>
                      <a:schemeClr val="tx1"/>
                    </a:solidFill>
                    <a:latin typeface="Cambria" pitchFamily="18" charset="0"/>
                  </a:rPr>
                  <a:t>hence </a:t>
                </a:r>
                <a14:m>
                  <m:oMath xmlns:m="http://schemas.openxmlformats.org/officeDocument/2006/math">
                    <m:sSub>
                      <m:sSubPr>
                        <m:ctrlPr>
                          <a:rPr lang="en-US" i="1" dirty="0">
                            <a:solidFill>
                              <a:schemeClr val="tx1"/>
                            </a:solidFill>
                            <a:latin typeface="Cambria Math"/>
                          </a:rPr>
                        </m:ctrlPr>
                      </m:sSubPr>
                      <m:e>
                        <m:r>
                          <a:rPr lang="en-US" i="1" dirty="0">
                            <a:solidFill>
                              <a:schemeClr val="tx1"/>
                            </a:solidFill>
                            <a:latin typeface="Cambria Math"/>
                            <a:ea typeface="Cambria Math"/>
                          </a:rPr>
                          <m:t>𝛽</m:t>
                        </m:r>
                      </m:e>
                      <m:sub>
                        <m:r>
                          <a:rPr lang="en-US" i="1" dirty="0">
                            <a:solidFill>
                              <a:schemeClr val="tx1"/>
                            </a:solidFill>
                            <a:latin typeface="Cambria Math"/>
                          </a:rPr>
                          <m:t>𝐼𝑉</m:t>
                        </m:r>
                      </m:sub>
                    </m:sSub>
                  </m:oMath>
                </a14:m>
                <a:r>
                  <a:rPr lang="en-US" i="1" dirty="0">
                    <a:solidFill>
                      <a:schemeClr val="tx1"/>
                    </a:solidFill>
                    <a:latin typeface="Cambria" pitchFamily="18" charset="0"/>
                  </a:rPr>
                  <a:t> and </a:t>
                </a:r>
                <a14:m>
                  <m:oMath xmlns:m="http://schemas.openxmlformats.org/officeDocument/2006/math">
                    <m:sSub>
                      <m:sSubPr>
                        <m:ctrlPr>
                          <a:rPr lang="en-US" i="1" dirty="0">
                            <a:solidFill>
                              <a:schemeClr val="tx1"/>
                            </a:solidFill>
                            <a:latin typeface="Cambria Math"/>
                          </a:rPr>
                        </m:ctrlPr>
                      </m:sSubPr>
                      <m:e>
                        <m:r>
                          <a:rPr lang="en-US" i="1" dirty="0">
                            <a:solidFill>
                              <a:schemeClr val="tx1"/>
                            </a:solidFill>
                            <a:latin typeface="Cambria Math"/>
                            <a:ea typeface="Cambria Math"/>
                          </a:rPr>
                          <m:t>𝛽</m:t>
                        </m:r>
                      </m:e>
                      <m:sub>
                        <m:r>
                          <a:rPr lang="en-US" i="1" dirty="0">
                            <a:solidFill>
                              <a:schemeClr val="tx1"/>
                            </a:solidFill>
                            <a:latin typeface="Cambria Math"/>
                            <a:ea typeface="Cambria Math"/>
                          </a:rPr>
                          <m:t>𝑂𝐿𝑆</m:t>
                        </m:r>
                      </m:sub>
                    </m:sSub>
                  </m:oMath>
                </a14:m>
                <a:r>
                  <a:rPr lang="en-US" i="1" dirty="0">
                    <a:solidFill>
                      <a:schemeClr val="tx1"/>
                    </a:solidFill>
                    <a:latin typeface="Cambria" pitchFamily="18" charset="0"/>
                  </a:rPr>
                  <a:t> are different)</a:t>
                </a:r>
              </a:p>
              <a:p>
                <a:pPr marL="0" indent="0">
                  <a:buNone/>
                </a:pPr>
                <a:endParaRPr lang="en-US" i="1" dirty="0" smtClean="0">
                  <a:solidFill>
                    <a:schemeClr val="tx1"/>
                  </a:solidFill>
                  <a:latin typeface="Cambria" pitchFamily="18" charset="0"/>
                </a:endParaRPr>
              </a:p>
              <a:p>
                <a:pPr>
                  <a:buSzPct val="100000"/>
                  <a:buFont typeface="Cambria" pitchFamily="18" charset="0"/>
                  <a:buChar char="⌘"/>
                </a:pPr>
                <a:r>
                  <a:rPr lang="en-US" i="1" dirty="0" smtClean="0">
                    <a:solidFill>
                      <a:schemeClr val="tx1"/>
                    </a:solidFill>
                    <a:latin typeface="Cambria" pitchFamily="18" charset="0"/>
                  </a:rPr>
                  <a:t>  Test </a:t>
                </a:r>
                <a:r>
                  <a:rPr lang="en-US" i="1" dirty="0">
                    <a:solidFill>
                      <a:schemeClr val="tx1"/>
                    </a:solidFill>
                    <a:latin typeface="Cambria" pitchFamily="18" charset="0"/>
                  </a:rPr>
                  <a:t>statistic</a:t>
                </a:r>
                <a:r>
                  <a:rPr lang="en-US" i="1" dirty="0" smtClean="0">
                    <a:solidFill>
                      <a:schemeClr val="tx1"/>
                    </a:solidFill>
                    <a:latin typeface="Cambria" pitchFamily="18" charset="0"/>
                  </a:rPr>
                  <a:t>:</a:t>
                </a:r>
              </a:p>
              <a:p>
                <a:pPr marL="0" indent="0">
                  <a:buNone/>
                </a:pPr>
                <a:endParaRPr lang="en-US" i="1" dirty="0">
                  <a:solidFill>
                    <a:schemeClr val="tx1"/>
                  </a:solidFill>
                  <a:latin typeface="Cambria" pitchFamily="18" charset="0"/>
                </a:endParaRPr>
              </a:p>
              <a:p>
                <a:pPr marL="628650" indent="-57150">
                  <a:buNone/>
                </a:pPr>
                <a:endParaRPr lang="en-US" i="1" dirty="0" smtClean="0">
                  <a:solidFill>
                    <a:schemeClr val="tx1"/>
                  </a:solidFill>
                  <a:latin typeface="Cambria" pitchFamily="18" charset="0"/>
                </a:endParaRPr>
              </a:p>
              <a:p>
                <a:pPr marL="628650" indent="-57150">
                  <a:buNone/>
                </a:pPr>
                <a:r>
                  <a:rPr lang="en-US" i="1" dirty="0" smtClean="0">
                    <a:solidFill>
                      <a:schemeClr val="tx1"/>
                    </a:solidFill>
                    <a:latin typeface="Cambria" pitchFamily="18" charset="0"/>
                  </a:rPr>
                  <a:t>where </a:t>
                </a:r>
                <a:r>
                  <a:rPr lang="en-US" i="1" dirty="0">
                    <a:solidFill>
                      <a:schemeClr val="tx1"/>
                    </a:solidFill>
                    <a:latin typeface="Cambria" pitchFamily="18" charset="0"/>
                  </a:rPr>
                  <a:t>k is the </a:t>
                </a:r>
                <a:r>
                  <a:rPr lang="en-US" i="1" dirty="0" smtClean="0">
                    <a:solidFill>
                      <a:schemeClr val="tx1"/>
                    </a:solidFill>
                    <a:latin typeface="Cambria" pitchFamily="18" charset="0"/>
                  </a:rPr>
                  <a:t>number of </a:t>
                </a:r>
                <a:r>
                  <a:rPr lang="en-US" i="1" dirty="0">
                    <a:solidFill>
                      <a:schemeClr val="tx1"/>
                    </a:solidFill>
                    <a:latin typeface="Cambria" pitchFamily="18" charset="0"/>
                  </a:rPr>
                  <a:t>regressors in the model.</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1600200"/>
                <a:ext cx="8991600" cy="4525963"/>
              </a:xfrm>
              <a:blipFill rotWithShape="1">
                <a:blip r:embed="rId2"/>
                <a:stretch>
                  <a:fillRect l="-1492" t="-17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AA2FC65-A537-49F0-A561-C4672F9859FB}" type="slidenum">
              <a:rPr lang="en-US" smtClean="0"/>
              <a:pPr/>
              <a:t>31</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90800" y="3971925"/>
            <a:ext cx="6096000"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067200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3" dur="500"/>
                                        <p:tgtEl>
                                          <p:spTgt spid="3">
                                            <p:txEl>
                                              <p:pRg st="6" end="6"/>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randombar(horizontal)">
                                      <p:cBhvr>
                                        <p:cTn id="2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158037" cy="1031875"/>
          </a:xfrm>
        </p:spPr>
        <p:txBody>
          <a:bodyPr/>
          <a:lstStyle/>
          <a:p>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Hausman test </a:t>
            </a: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(II</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rPr>
              <a:t>)</a:t>
            </a:r>
            <a:endParaRPr lang="en-US" sz="4800"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533400" y="1600200"/>
                <a:ext cx="8153400" cy="4114800"/>
              </a:xfrm>
            </p:spPr>
            <p:txBody>
              <a:bodyPr/>
              <a:lstStyle/>
              <a:p>
                <a:pPr marL="0" indent="0">
                  <a:lnSpc>
                    <a:spcPct val="150000"/>
                  </a:lnSpc>
                  <a:buNone/>
                </a:pPr>
                <a:r>
                  <a:rPr lang="en-US" i="1" dirty="0" smtClean="0">
                    <a:latin typeface="Cambria" pitchFamily="18" charset="0"/>
                  </a:rPr>
                  <a:t>While it’s a good idea to see if IV and OLS have different implications, it’s easier to use a regression test for endogeneity.</a:t>
                </a:r>
              </a:p>
              <a:p>
                <a:pPr marL="0" indent="0">
                  <a:lnSpc>
                    <a:spcPct val="150000"/>
                  </a:lnSpc>
                  <a:buNone/>
                </a:pPr>
                <a:r>
                  <a:rPr lang="en-US" i="1" dirty="0" smtClean="0">
                    <a:latin typeface="Cambria" pitchFamily="18" charset="0"/>
                  </a:rPr>
                  <a:t> If </a:t>
                </a:r>
                <a14:m>
                  <m:oMath xmlns:m="http://schemas.openxmlformats.org/officeDocument/2006/math">
                    <m:sSub>
                      <m:sSubPr>
                        <m:ctrlPr>
                          <a:rPr lang="en-US" i="1" dirty="0" smtClean="0">
                            <a:latin typeface="Cambria Math"/>
                          </a:rPr>
                        </m:ctrlPr>
                      </m:sSubPr>
                      <m:e>
                        <m:r>
                          <a:rPr lang="en-US" b="0" i="1" dirty="0" smtClean="0">
                            <a:latin typeface="Cambria Math"/>
                          </a:rPr>
                          <m:t>𝑦</m:t>
                        </m:r>
                      </m:e>
                      <m:sub>
                        <m:r>
                          <a:rPr lang="en-US" b="0" i="1" dirty="0" smtClean="0">
                            <a:latin typeface="Cambria Math"/>
                          </a:rPr>
                          <m:t>2</m:t>
                        </m:r>
                      </m:sub>
                    </m:sSub>
                  </m:oMath>
                </a14:m>
                <a:r>
                  <a:rPr lang="en-US" i="1" dirty="0" smtClean="0">
                    <a:latin typeface="Cambria" pitchFamily="18" charset="0"/>
                  </a:rPr>
                  <a:t> is endogenous, then </a:t>
                </a:r>
                <a14:m>
                  <m:oMath xmlns:m="http://schemas.openxmlformats.org/officeDocument/2006/math">
                    <m:sSub>
                      <m:sSubPr>
                        <m:ctrlPr>
                          <a:rPr lang="en-US" i="1" dirty="0" smtClean="0">
                            <a:latin typeface="Cambria Math"/>
                          </a:rPr>
                        </m:ctrlPr>
                      </m:sSubPr>
                      <m:e>
                        <m:r>
                          <a:rPr lang="en-US" b="0" i="1" dirty="0" smtClean="0">
                            <a:latin typeface="Cambria Math"/>
                          </a:rPr>
                          <m:t>𝑣</m:t>
                        </m:r>
                      </m:e>
                      <m:sub>
                        <m:r>
                          <a:rPr lang="en-US" b="0" i="1" dirty="0" smtClean="0">
                            <a:latin typeface="Cambria Math"/>
                          </a:rPr>
                          <m:t>2</m:t>
                        </m:r>
                      </m:sub>
                    </m:sSub>
                  </m:oMath>
                </a14:m>
                <a:r>
                  <a:rPr lang="en-US" i="1" dirty="0" smtClean="0">
                    <a:latin typeface="Cambria" pitchFamily="18" charset="0"/>
                  </a:rPr>
                  <a:t> (from the reduced form equation) and </a:t>
                </a:r>
                <a14:m>
                  <m:oMath xmlns:m="http://schemas.openxmlformats.org/officeDocument/2006/math">
                    <m:sSub>
                      <m:sSubPr>
                        <m:ctrlPr>
                          <a:rPr lang="en-US" i="1" dirty="0" smtClean="0">
                            <a:latin typeface="Cambria Math"/>
                          </a:rPr>
                        </m:ctrlPr>
                      </m:sSubPr>
                      <m:e>
                        <m:r>
                          <a:rPr lang="en-US" b="0" i="1" dirty="0" smtClean="0">
                            <a:latin typeface="Cambria Math"/>
                          </a:rPr>
                          <m:t>𝑢</m:t>
                        </m:r>
                      </m:e>
                      <m:sub>
                        <m:r>
                          <a:rPr lang="en-US" b="0" i="1" dirty="0" smtClean="0">
                            <a:latin typeface="Cambria Math"/>
                          </a:rPr>
                          <m:t>1</m:t>
                        </m:r>
                      </m:sub>
                    </m:sSub>
                  </m:oMath>
                </a14:m>
                <a:r>
                  <a:rPr lang="en-US" i="1" dirty="0" smtClean="0">
                    <a:latin typeface="Cambria" pitchFamily="18" charset="0"/>
                  </a:rPr>
                  <a:t> from the structural model will be correlated. </a:t>
                </a:r>
                <a:endParaRPr lang="en-US" i="1" dirty="0">
                  <a:latin typeface="Cambria"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33400" y="1600200"/>
                <a:ext cx="8153400" cy="4114800"/>
              </a:xfrm>
              <a:blipFill rotWithShape="1">
                <a:blip r:embed="rId2"/>
                <a:stretch>
                  <a:fillRect l="-1945" r="-1421" b="-137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AA2FC65-A537-49F0-A561-C4672F9859FB}" type="slidenum">
              <a:rPr lang="en-US" smtClean="0"/>
              <a:pPr/>
              <a:t>32</a:t>
            </a:fld>
            <a:endParaRPr lang="en-US" dirty="0"/>
          </a:p>
        </p:txBody>
      </p:sp>
    </p:spTree>
    <p:extLst>
      <p:ext uri="{BB962C8B-B14F-4D97-AF65-F5344CB8AC3E}">
        <p14:creationId xmlns:p14="http://schemas.microsoft.com/office/powerpoint/2010/main" xmlns="" val="3879512936"/>
      </p:ext>
    </p:extLst>
  </p:cSld>
  <p:clrMapOvr>
    <a:masterClrMapping/>
  </p:clrMapOvr>
  <mc:AlternateContent xmlns:mc="http://schemas.openxmlformats.org/markup-compatibility/2006">
    <mc:Choice xmlns:p14="http://schemas.microsoft.com/office/powerpoint/2010/main" xmlns=""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9B7E78A-A9B9-45E6-BB65-97705C81107D}" type="slidenum">
              <a:rPr lang="en-US">
                <a:solidFill>
                  <a:srgbClr val="40458C"/>
                </a:solidFill>
              </a:rPr>
              <a:pPr/>
              <a:t>33</a:t>
            </a:fld>
            <a:endParaRPr lang="en-US">
              <a:solidFill>
                <a:srgbClr val="40458C"/>
              </a:solidFill>
            </a:endParaRPr>
          </a:p>
        </p:txBody>
      </p:sp>
      <p:sp>
        <p:nvSpPr>
          <p:cNvPr id="120834" name="Rectangle 2"/>
          <p:cNvSpPr>
            <a:spLocks noGrp="1" noChangeArrowheads="1"/>
          </p:cNvSpPr>
          <p:nvPr>
            <p:ph type="title"/>
          </p:nvPr>
        </p:nvSpPr>
        <p:spPr>
          <a:xfrm>
            <a:off x="304800" y="304800"/>
            <a:ext cx="8382000" cy="914400"/>
          </a:xfrm>
        </p:spPr>
        <p:txBody>
          <a:bodyPr/>
          <a:lstStyle/>
          <a:p>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Hausman test</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sp>
        <p:nvSpPr>
          <p:cNvPr id="120835"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buClrTx/>
              <a:buFont typeface="Wingdings" pitchFamily="2" charset="2"/>
              <a:buChar char=""/>
            </a:pPr>
            <a:r>
              <a:rPr lang="en-US" dirty="0">
                <a:solidFill>
                  <a:schemeClr val="bg2">
                    <a:lumMod val="50000"/>
                  </a:schemeClr>
                </a:solidFill>
              </a:rPr>
              <a:t> Save the residuals from the first stage</a:t>
            </a:r>
          </a:p>
          <a:p>
            <a:pPr>
              <a:lnSpc>
                <a:spcPct val="90000"/>
              </a:lnSpc>
              <a:buClrTx/>
              <a:buFont typeface="Wingdings" pitchFamily="2" charset="2"/>
              <a:buChar char="Ü"/>
            </a:pPr>
            <a:r>
              <a:rPr lang="en-US" dirty="0">
                <a:solidFill>
                  <a:schemeClr val="bg2">
                    <a:lumMod val="50000"/>
                  </a:schemeClr>
                </a:solidFill>
              </a:rPr>
              <a:t> Include the residual in the structural equation (which of course has </a:t>
            </a:r>
            <a:r>
              <a:rPr lang="en-US" i="1" dirty="0">
                <a:solidFill>
                  <a:schemeClr val="bg2">
                    <a:lumMod val="50000"/>
                  </a:schemeClr>
                </a:solidFill>
              </a:rPr>
              <a:t>y</a:t>
            </a:r>
            <a:r>
              <a:rPr lang="en-US" i="1" baseline="-25000" dirty="0">
                <a:solidFill>
                  <a:schemeClr val="bg2">
                    <a:lumMod val="50000"/>
                  </a:schemeClr>
                </a:solidFill>
              </a:rPr>
              <a:t>2</a:t>
            </a:r>
            <a:r>
              <a:rPr lang="en-US" dirty="0">
                <a:solidFill>
                  <a:schemeClr val="bg2">
                    <a:lumMod val="50000"/>
                  </a:schemeClr>
                </a:solidFill>
              </a:rPr>
              <a:t> in it)</a:t>
            </a:r>
          </a:p>
          <a:p>
            <a:pPr>
              <a:lnSpc>
                <a:spcPct val="90000"/>
              </a:lnSpc>
              <a:buClrTx/>
              <a:buFont typeface="Wingdings" pitchFamily="2" charset="2"/>
              <a:buChar char="Ü"/>
            </a:pPr>
            <a:r>
              <a:rPr lang="en-US" dirty="0" smtClean="0">
                <a:solidFill>
                  <a:schemeClr val="bg2">
                    <a:lumMod val="50000"/>
                  </a:schemeClr>
                </a:solidFill>
              </a:rPr>
              <a:t> If </a:t>
            </a:r>
            <a:r>
              <a:rPr lang="en-US" dirty="0">
                <a:solidFill>
                  <a:schemeClr val="bg2">
                    <a:lumMod val="50000"/>
                  </a:schemeClr>
                </a:solidFill>
              </a:rPr>
              <a:t>the coefficient on the residual is statistically different from zero, reject the null of </a:t>
            </a:r>
            <a:r>
              <a:rPr lang="en-US" dirty="0" smtClean="0">
                <a:solidFill>
                  <a:schemeClr val="bg2">
                    <a:lumMod val="50000"/>
                  </a:schemeClr>
                </a:solidFill>
              </a:rPr>
              <a:t>exogeneity.</a:t>
            </a:r>
            <a:endParaRPr lang="en-US" dirty="0">
              <a:solidFill>
                <a:schemeClr val="bg2">
                  <a:lumMod val="50000"/>
                </a:schemeClr>
              </a:solidFill>
            </a:endParaRPr>
          </a:p>
          <a:p>
            <a:pPr>
              <a:lnSpc>
                <a:spcPct val="90000"/>
              </a:lnSpc>
              <a:buClrTx/>
              <a:buFont typeface="Wingdings" pitchFamily="2" charset="2"/>
              <a:buChar char="Ü"/>
            </a:pPr>
            <a:r>
              <a:rPr lang="en-US" dirty="0">
                <a:solidFill>
                  <a:schemeClr val="bg2">
                    <a:lumMod val="50000"/>
                  </a:schemeClr>
                </a:solidFill>
              </a:rPr>
              <a:t> If multiple endogenous variables, jointly test the residuals from each first stage </a:t>
            </a:r>
          </a:p>
        </p:txBody>
      </p:sp>
    </p:spTree>
    <p:extLst>
      <p:ext uri="{BB962C8B-B14F-4D97-AF65-F5344CB8AC3E}">
        <p14:creationId xmlns:p14="http://schemas.microsoft.com/office/powerpoint/2010/main" xmlns="" val="3634311687"/>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circle(in)">
                                      <p:cBhvr>
                                        <p:cTn id="7" dur="2000"/>
                                        <p:tgtEl>
                                          <p:spTgt spid="120834"/>
                                        </p:tgtEl>
                                      </p:cBhvr>
                                    </p:animEffect>
                                  </p:childTnLst>
                                </p:cTn>
                              </p:par>
                            </p:childTnLst>
                          </p:cTn>
                        </p:par>
                        <p:par>
                          <p:cTn id="8" fill="hold">
                            <p:stCondLst>
                              <p:cond delay="2000"/>
                            </p:stCondLst>
                            <p:childTnLst>
                              <p:par>
                                <p:cTn id="9" presetID="14" presetClass="entr" presetSubtype="5" fill="hold" nodeType="afterEffect">
                                  <p:stCondLst>
                                    <p:cond delay="0"/>
                                  </p:stCondLst>
                                  <p:childTnLst>
                                    <p:set>
                                      <p:cBhvr>
                                        <p:cTn id="10" dur="1" fill="hold">
                                          <p:stCondLst>
                                            <p:cond delay="0"/>
                                          </p:stCondLst>
                                        </p:cTn>
                                        <p:tgtEl>
                                          <p:spTgt spid="120835">
                                            <p:txEl>
                                              <p:pRg st="0" end="0"/>
                                            </p:txEl>
                                          </p:spTgt>
                                        </p:tgtEl>
                                        <p:attrNameLst>
                                          <p:attrName>style.visibility</p:attrName>
                                        </p:attrNameLst>
                                      </p:cBhvr>
                                      <p:to>
                                        <p:strVal val="visible"/>
                                      </p:to>
                                    </p:set>
                                    <p:animEffect transition="in" filter="randombar(vertical)">
                                      <p:cBhvr>
                                        <p:cTn id="11" dur="500"/>
                                        <p:tgtEl>
                                          <p:spTgt spid="12083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20835">
                                            <p:txEl>
                                              <p:pRg st="1" end="1"/>
                                            </p:txEl>
                                          </p:spTgt>
                                        </p:tgtEl>
                                        <p:attrNameLst>
                                          <p:attrName>style.visibility</p:attrName>
                                        </p:attrNameLst>
                                      </p:cBhvr>
                                      <p:to>
                                        <p:strVal val="visible"/>
                                      </p:to>
                                    </p:set>
                                    <p:animEffect transition="in" filter="randombar(horizontal)">
                                      <p:cBhvr>
                                        <p:cTn id="16" dur="500"/>
                                        <p:tgtEl>
                                          <p:spTgt spid="12083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5" fill="hold" nodeType="clickEffect">
                                  <p:stCondLst>
                                    <p:cond delay="0"/>
                                  </p:stCondLst>
                                  <p:childTnLst>
                                    <p:set>
                                      <p:cBhvr>
                                        <p:cTn id="20" dur="1" fill="hold">
                                          <p:stCondLst>
                                            <p:cond delay="0"/>
                                          </p:stCondLst>
                                        </p:cTn>
                                        <p:tgtEl>
                                          <p:spTgt spid="120835">
                                            <p:txEl>
                                              <p:pRg st="2" end="2"/>
                                            </p:txEl>
                                          </p:spTgt>
                                        </p:tgtEl>
                                        <p:attrNameLst>
                                          <p:attrName>style.visibility</p:attrName>
                                        </p:attrNameLst>
                                      </p:cBhvr>
                                      <p:to>
                                        <p:strVal val="visible"/>
                                      </p:to>
                                    </p:set>
                                    <p:animEffect transition="in" filter="randombar(vertical)">
                                      <p:cBhvr>
                                        <p:cTn id="21" dur="500"/>
                                        <p:tgtEl>
                                          <p:spTgt spid="12083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20835">
                                            <p:txEl>
                                              <p:pRg st="3" end="3"/>
                                            </p:txEl>
                                          </p:spTgt>
                                        </p:tgtEl>
                                        <p:attrNameLst>
                                          <p:attrName>style.visibility</p:attrName>
                                        </p:attrNameLst>
                                      </p:cBhvr>
                                      <p:to>
                                        <p:strVal val="visible"/>
                                      </p:to>
                                    </p:set>
                                    <p:animEffect transition="in" filter="randombar(horizontal)">
                                      <p:cBhvr>
                                        <p:cTn id="26" dur="500"/>
                                        <p:tgtEl>
                                          <p:spTgt spid="1208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4414" y="0"/>
            <a:ext cx="7498080" cy="1143000"/>
          </a:xfrm>
        </p:spPr>
        <p:txBody>
          <a:bodyPr>
            <a:normAutofit/>
          </a:bodyPr>
          <a:lstStyle/>
          <a:p>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Segoe Print"/>
              </a:rPr>
              <a:t>References</a:t>
            </a:r>
            <a:endParaRPr lang="en-U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Segoe Print"/>
            </a:endParaRPr>
          </a:p>
        </p:txBody>
      </p:sp>
      <p:sp>
        <p:nvSpPr>
          <p:cNvPr id="3" name="Content Placeholder 2"/>
          <p:cNvSpPr>
            <a:spLocks noGrp="1"/>
          </p:cNvSpPr>
          <p:nvPr>
            <p:ph idx="1"/>
          </p:nvPr>
        </p:nvSpPr>
        <p:spPr>
          <a:xfrm>
            <a:off x="1000100" y="1214422"/>
            <a:ext cx="7933588" cy="4800600"/>
          </a:xfrm>
        </p:spPr>
        <p:txBody>
          <a:bodyPr>
            <a:normAutofit/>
          </a:bodyPr>
          <a:lstStyle/>
          <a:p>
            <a:pPr marL="355600" indent="-274638">
              <a:lnSpc>
                <a:spcPct val="150000"/>
              </a:lnSpc>
            </a:pPr>
            <a:r>
              <a:rPr lang="en-US" sz="2000" i="1" dirty="0" smtClean="0">
                <a:latin typeface="Cambria" pitchFamily="18" charset="0"/>
              </a:rPr>
              <a:t>A Symmetric Relationship Between Proxy </a:t>
            </a:r>
            <a:r>
              <a:rPr lang="en-US" sz="2000" i="1" dirty="0" smtClean="0">
                <a:latin typeface="Cambria" pitchFamily="18" charset="0"/>
              </a:rPr>
              <a:t>and Instrumental </a:t>
            </a:r>
            <a:r>
              <a:rPr lang="en-US" sz="2000" i="1" dirty="0" smtClean="0">
                <a:latin typeface="Cambria" pitchFamily="18" charset="0"/>
              </a:rPr>
              <a:t>Variables</a:t>
            </a:r>
          </a:p>
          <a:p>
            <a:pPr marL="812800" indent="-457200">
              <a:lnSpc>
                <a:spcPct val="150000"/>
              </a:lnSpc>
              <a:buNone/>
            </a:pPr>
            <a:r>
              <a:rPr lang="en-US" sz="2000" i="1" dirty="0" smtClean="0">
                <a:latin typeface="Cambria" pitchFamily="18" charset="0"/>
              </a:rPr>
              <a:t>Damien </a:t>
            </a:r>
            <a:r>
              <a:rPr lang="en-US" sz="2000" i="1" dirty="0" smtClean="0">
                <a:latin typeface="Cambria" pitchFamily="18" charset="0"/>
              </a:rPr>
              <a:t>Sheehan-</a:t>
            </a:r>
            <a:r>
              <a:rPr lang="en-US" sz="2000" i="1" dirty="0" err="1" smtClean="0">
                <a:latin typeface="Cambria" pitchFamily="18" charset="0"/>
              </a:rPr>
              <a:t>Connor,September</a:t>
            </a:r>
            <a:r>
              <a:rPr lang="en-US" sz="2000" i="1" dirty="0" smtClean="0">
                <a:latin typeface="Cambria" pitchFamily="18" charset="0"/>
              </a:rPr>
              <a:t> </a:t>
            </a:r>
            <a:r>
              <a:rPr lang="en-US" sz="2000" i="1" dirty="0" smtClean="0">
                <a:latin typeface="Cambria" pitchFamily="18" charset="0"/>
              </a:rPr>
              <a:t>9, </a:t>
            </a:r>
            <a:r>
              <a:rPr lang="en-US" sz="2000" i="1" dirty="0" smtClean="0">
                <a:latin typeface="Cambria" pitchFamily="18" charset="0"/>
              </a:rPr>
              <a:t>2010</a:t>
            </a:r>
          </a:p>
          <a:p>
            <a:pPr marL="355600" indent="-260350">
              <a:lnSpc>
                <a:spcPct val="150000"/>
              </a:lnSpc>
            </a:pPr>
            <a:r>
              <a:rPr lang="en-US" sz="2000" i="1" dirty="0" smtClean="0">
                <a:latin typeface="Cambria" pitchFamily="18" charset="0"/>
              </a:rPr>
              <a:t>ENDOGENEITY SOURCE: OMITTED </a:t>
            </a:r>
            <a:r>
              <a:rPr lang="en-US" sz="2000" i="1" dirty="0" smtClean="0">
                <a:latin typeface="Cambria" pitchFamily="18" charset="0"/>
              </a:rPr>
              <a:t>VARIABLES ,ECON 398B,A</a:t>
            </a:r>
            <a:r>
              <a:rPr lang="en-US" sz="2000" i="1" dirty="0" smtClean="0">
                <a:latin typeface="Cambria" pitchFamily="18" charset="0"/>
              </a:rPr>
              <a:t>. JOSEPH </a:t>
            </a:r>
            <a:r>
              <a:rPr lang="en-US" sz="2000" i="1" dirty="0" smtClean="0">
                <a:latin typeface="Cambria" pitchFamily="18" charset="0"/>
              </a:rPr>
              <a:t>GUSE</a:t>
            </a:r>
          </a:p>
          <a:p>
            <a:pPr marL="355600" indent="-260350">
              <a:lnSpc>
                <a:spcPct val="150000"/>
              </a:lnSpc>
            </a:pPr>
            <a:r>
              <a:rPr lang="en-US" sz="2000" i="1" dirty="0" smtClean="0">
                <a:latin typeface="Cambria" pitchFamily="18" charset="0"/>
              </a:rPr>
              <a:t>The Classical </a:t>
            </a:r>
            <a:r>
              <a:rPr lang="en-US" sz="2000" i="1" dirty="0" err="1" smtClean="0">
                <a:latin typeface="Cambria" pitchFamily="18" charset="0"/>
              </a:rPr>
              <a:t>Model,Multicollinearity</a:t>
            </a:r>
            <a:r>
              <a:rPr lang="en-US" sz="2000" i="1" dirty="0" smtClean="0">
                <a:latin typeface="Cambria" pitchFamily="18" charset="0"/>
              </a:rPr>
              <a:t> </a:t>
            </a:r>
            <a:r>
              <a:rPr lang="en-US" sz="2000" i="1" dirty="0" smtClean="0">
                <a:latin typeface="Cambria" pitchFamily="18" charset="0"/>
              </a:rPr>
              <a:t>and </a:t>
            </a:r>
            <a:r>
              <a:rPr lang="en-US" sz="2000" i="1" dirty="0" err="1" smtClean="0">
                <a:latin typeface="Cambria" pitchFamily="18" charset="0"/>
              </a:rPr>
              <a:t>Endogeneity</a:t>
            </a:r>
            <a:endParaRPr lang="en-US" sz="2000" i="1" dirty="0" smtClean="0">
              <a:latin typeface="Cambria" pitchFamily="18" charset="0"/>
            </a:endParaRPr>
          </a:p>
          <a:p>
            <a:pPr marL="355600" indent="-260350">
              <a:lnSpc>
                <a:spcPct val="150000"/>
              </a:lnSpc>
            </a:pPr>
            <a:r>
              <a:rPr lang="en-US" sz="2000" i="1" dirty="0" smtClean="0">
                <a:latin typeface="Cambria" pitchFamily="18" charset="0"/>
              </a:rPr>
              <a:t> Dealing With </a:t>
            </a:r>
            <a:r>
              <a:rPr lang="en-US" sz="2000" i="1" dirty="0" err="1" smtClean="0">
                <a:latin typeface="Cambria" pitchFamily="18" charset="0"/>
              </a:rPr>
              <a:t>Endogeneity,Junhui</a:t>
            </a:r>
            <a:r>
              <a:rPr lang="en-US" sz="2000" i="1" dirty="0" smtClean="0">
                <a:latin typeface="Cambria" pitchFamily="18" charset="0"/>
              </a:rPr>
              <a:t> </a:t>
            </a:r>
            <a:r>
              <a:rPr lang="en-US" sz="2000" i="1" dirty="0" err="1" smtClean="0">
                <a:latin typeface="Cambria" pitchFamily="18" charset="0"/>
              </a:rPr>
              <a:t>Qian,December</a:t>
            </a:r>
            <a:r>
              <a:rPr lang="en-US" sz="2000" i="1" dirty="0" smtClean="0">
                <a:latin typeface="Cambria" pitchFamily="18" charset="0"/>
              </a:rPr>
              <a:t> , 2013</a:t>
            </a:r>
          </a:p>
          <a:p>
            <a:pPr marL="355600" indent="-260350">
              <a:lnSpc>
                <a:spcPct val="150000"/>
              </a:lnSpc>
            </a:pPr>
            <a:r>
              <a:rPr lang="en-US" sz="2000" i="1" dirty="0" smtClean="0">
                <a:latin typeface="Cambria" pitchFamily="18" charset="0"/>
              </a:rPr>
              <a:t>Instrumental Variables &amp; </a:t>
            </a:r>
            <a:r>
              <a:rPr lang="en-US" sz="2000" i="1" dirty="0" smtClean="0">
                <a:latin typeface="Cambria" pitchFamily="18" charset="0"/>
              </a:rPr>
              <a:t>2SLS,Economics </a:t>
            </a:r>
            <a:r>
              <a:rPr lang="en-US" sz="2000" i="1" dirty="0" smtClean="0">
                <a:latin typeface="Cambria" pitchFamily="18" charset="0"/>
              </a:rPr>
              <a:t>20 - Prof. </a:t>
            </a:r>
            <a:r>
              <a:rPr lang="en-US" sz="2000" i="1" dirty="0" smtClean="0">
                <a:latin typeface="Cambria" pitchFamily="18" charset="0"/>
              </a:rPr>
              <a:t>Anderson</a:t>
            </a:r>
          </a:p>
          <a:p>
            <a:pPr marL="355600" indent="-260350">
              <a:lnSpc>
                <a:spcPct val="150000"/>
              </a:lnSpc>
            </a:pPr>
            <a:r>
              <a:rPr lang="en-US" sz="2000" i="1" dirty="0" smtClean="0">
                <a:latin typeface="Cambria" pitchFamily="18" charset="0"/>
              </a:rPr>
              <a:t>Instrumental Variables Estimation </a:t>
            </a:r>
            <a:r>
              <a:rPr lang="en-US" sz="2000" i="1" dirty="0" smtClean="0">
                <a:latin typeface="Cambria" pitchFamily="18" charset="0"/>
              </a:rPr>
              <a:t>,(</a:t>
            </a:r>
            <a:r>
              <a:rPr lang="en-US" sz="2000" i="1" dirty="0" smtClean="0">
                <a:latin typeface="Cambria" pitchFamily="18" charset="0"/>
              </a:rPr>
              <a:t>with Examples from Criminology) </a:t>
            </a:r>
            <a:r>
              <a:rPr lang="en-US" sz="2000" i="1" dirty="0" smtClean="0">
                <a:latin typeface="Cambria" pitchFamily="18" charset="0"/>
              </a:rPr>
              <a:t>,Robert </a:t>
            </a:r>
            <a:r>
              <a:rPr lang="en-US" sz="2000" i="1" dirty="0" err="1" smtClean="0">
                <a:latin typeface="Cambria" pitchFamily="18" charset="0"/>
              </a:rPr>
              <a:t>Apel</a:t>
            </a:r>
            <a:endParaRPr lang="en-US" sz="2000" i="1" dirty="0">
              <a:latin typeface="Cambria" pitchFamily="18" charset="0"/>
            </a:endParaRPr>
          </a:p>
        </p:txBody>
      </p:sp>
      <p:sp>
        <p:nvSpPr>
          <p:cNvPr id="4" name="Slide Number Placeholder 3"/>
          <p:cNvSpPr>
            <a:spLocks noGrp="1"/>
          </p:cNvSpPr>
          <p:nvPr>
            <p:ph type="sldNum" sz="quarter" idx="12"/>
          </p:nvPr>
        </p:nvSpPr>
        <p:spPr/>
        <p:txBody>
          <a:bodyPr/>
          <a:lstStyle/>
          <a:p>
            <a:fld id="{53E96498-02C8-4E07-98A6-7F0664F658FF}" type="slidenum">
              <a:rPr lang="en-US" smtClean="0">
                <a:solidFill>
                  <a:srgbClr val="40458C"/>
                </a:solidFill>
              </a:rPr>
              <a:pPr/>
              <a:t>34</a:t>
            </a:fld>
            <a:endParaRPr lang="en-US">
              <a:solidFill>
                <a:srgbClr val="40458C"/>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linds(horizontal)">
                                      <p:cBhvr>
                                        <p:cTn id="31" dur="500"/>
                                        <p:tgtEl>
                                          <p:spTgt spid="3">
                                            <p:txEl>
                                              <p:pRg st="5" end="5"/>
                                            </p:txEl>
                                          </p:spTgt>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6146" name="Picture 2" descr="C:\Users\NA\Desktop\New folder (2)\sheklak\1370343133_208608_3l64xa9i.jpg"/>
          <p:cNvPicPr>
            <a:picLocks noGrp="1" noChangeAspect="1" noChangeArrowheads="1"/>
          </p:cNvPicPr>
          <p:nvPr>
            <p:ph idx="1"/>
          </p:nvPr>
        </p:nvPicPr>
        <p:blipFill>
          <a:blip r:embed="rId2">
            <a:extLst>
              <a:ext uri="{BEBA8EAE-BF5A-486C-A8C5-ECC9F3942E4B}">
                <a14:imgProps xmlns:a14="http://schemas.microsoft.com/office/drawing/2010/main" xmlns="">
                  <a14:imgLayer r:embed="rId3">
                    <a14:imgEffect>
                      <a14:backgroundRemoval t="4751" b="94344" l="6825" r="89911">
                        <a14:foregroundMark x1="40059" y1="87783" x2="40059" y2="87783"/>
                        <a14:backgroundMark x1="40059" y1="44796" x2="40059" y2="44796"/>
                        <a14:backgroundMark x1="40059" y1="33710" x2="40059" y2="33710"/>
                        <a14:backgroundMark x1="30861" y1="46606" x2="30861" y2="46606"/>
                        <a14:backgroundMark x1="25519" y1="33032" x2="25519" y2="33032"/>
                        <a14:backgroundMark x1="38576" y1="85068" x2="36202" y2="91176"/>
                        <a14:backgroundMark x1="40653" y1="85294" x2="40653" y2="85294"/>
                        <a14:backgroundMark x1="40059" y1="11312" x2="40059" y2="11312"/>
                      </a14:backgroundRemoval>
                    </a14:imgEffect>
                  </a14:imgLayer>
                </a14:imgProps>
              </a:ext>
              <a:ext uri="{28A0092B-C50C-407E-A947-70E740481C1C}">
                <a14:useLocalDpi xmlns:a14="http://schemas.microsoft.com/office/drawing/2010/main" xmlns="" val="0"/>
              </a:ext>
            </a:extLst>
          </a:blip>
          <a:srcRect/>
          <a:stretch>
            <a:fillRect/>
          </a:stretch>
        </p:blipFill>
        <p:spPr bwMode="auto">
          <a:xfrm>
            <a:off x="4038600" y="410480"/>
            <a:ext cx="4952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Oval Callout 4"/>
          <p:cNvSpPr/>
          <p:nvPr/>
        </p:nvSpPr>
        <p:spPr>
          <a:xfrm rot="20707656">
            <a:off x="158396" y="656056"/>
            <a:ext cx="5325529" cy="2164088"/>
          </a:xfrm>
          <a:prstGeom prst="wedgeEllipseCallout">
            <a:avLst>
              <a:gd name="adj1" fmla="val 31258"/>
              <a:gd name="adj2" fmla="val 58670"/>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pitchFamily="18" charset="0"/>
              </a:rPr>
              <a:t>THanks</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pitchFamily="18" charset="0"/>
              </a:rPr>
              <a:t> a lot!</a:t>
            </a:r>
          </a:p>
          <a:p>
            <a:pPr algn="ct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pitchFamily="18" charset="0"/>
              </a:rPr>
              <a:t>Have a nice day!</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pitchFamily="18" charset="0"/>
            </a:endParaRPr>
          </a:p>
        </p:txBody>
      </p:sp>
      <p:sp>
        <p:nvSpPr>
          <p:cNvPr id="3" name="Slide Number Placeholder 2"/>
          <p:cNvSpPr>
            <a:spLocks noGrp="1"/>
          </p:cNvSpPr>
          <p:nvPr>
            <p:ph type="sldNum" sz="quarter" idx="12"/>
          </p:nvPr>
        </p:nvSpPr>
        <p:spPr/>
        <p:txBody>
          <a:bodyPr/>
          <a:lstStyle/>
          <a:p>
            <a:fld id="{BAA2FC65-A537-49F0-A561-C4672F9859FB}" type="slidenum">
              <a:rPr lang="en-US" smtClean="0"/>
              <a:pPr/>
              <a:t>35</a:t>
            </a:fld>
            <a:endParaRPr lang="en-US" dirty="0"/>
          </a:p>
        </p:txBody>
      </p:sp>
    </p:spTree>
    <p:extLst>
      <p:ext uri="{BB962C8B-B14F-4D97-AF65-F5344CB8AC3E}">
        <p14:creationId xmlns:p14="http://schemas.microsoft.com/office/powerpoint/2010/main" xmlns="" val="1064009432"/>
      </p:ext>
    </p:extLst>
  </p:cSld>
  <p:clrMapOvr>
    <a:masterClrMapping/>
  </p:clrMapOvr>
  <mc:AlternateContent xmlns:mc="http://schemas.openxmlformats.org/markup-compatibility/2006">
    <mc:Choice xmlns:p14="http://schemas.microsoft.com/office/powerpoint/2010/main" xmlns="" Requires="p14">
      <p:transition spd="slow" p14:dur="3900">
        <p14:glitter dir="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76200"/>
            <a:ext cx="8991600" cy="6781800"/>
          </a:xfrm>
          <a:prstGeom prst="roundRect">
            <a:avLst/>
          </a:prstGeom>
          <a:ln>
            <a:solidFill>
              <a:schemeClr val="bg1"/>
            </a:solid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3048000" y="457200"/>
            <a:ext cx="3390900" cy="683264"/>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spc="0" dirty="0" smtClean="0">
                <a:ln w="11430"/>
                <a:solidFill>
                  <a:schemeClr val="bg2">
                    <a:lumMod val="50000"/>
                  </a:schemeClr>
                </a:solidFill>
                <a:effectLst>
                  <a:outerShdw blurRad="50800" dist="39000" dir="5460000" algn="tl">
                    <a:srgbClr val="000000">
                      <a:alpha val="38000"/>
                    </a:srgbClr>
                  </a:outerShdw>
                </a:effectLst>
                <a:latin typeface="Segoe Print" pitchFamily="2" charset="0"/>
              </a:rPr>
              <a:t>Definition</a:t>
            </a:r>
            <a:endParaRPr lang="en-US" b="1" spc="0" dirty="0">
              <a:ln w="11430"/>
              <a:solidFill>
                <a:schemeClr val="bg2">
                  <a:lumMod val="50000"/>
                </a:schemeClr>
              </a:solidFill>
              <a:effectLst>
                <a:outerShdw blurRad="50800" dist="39000" dir="5460000" algn="tl">
                  <a:srgbClr val="000000">
                    <a:alpha val="38000"/>
                  </a:srgbClr>
                </a:outerShdw>
              </a:effectLst>
              <a:latin typeface="Segoe Print" pitchFamily="2" charset="0"/>
            </a:endParaRPr>
          </a:p>
        </p:txBody>
      </p:sp>
      <mc:AlternateContent xmlns:mc="http://schemas.openxmlformats.org/markup-compatibility/2006">
        <mc:Choice xmlns:a14="http://schemas.microsoft.com/office/drawing/2010/main" xmlns="" Requires="a14">
          <p:sp>
            <p:nvSpPr>
              <p:cNvPr id="5" name="Content Placeholder 4"/>
              <p:cNvSpPr>
                <a:spLocks noGrp="1"/>
              </p:cNvSpPr>
              <p:nvPr>
                <p:ph idx="1"/>
              </p:nvPr>
            </p:nvSpPr>
            <p:spPr>
              <a:xfrm rot="10800000" flipV="1">
                <a:off x="304800" y="914400"/>
                <a:ext cx="8686800" cy="6282554"/>
              </a:xfrm>
            </p:spPr>
            <p:txBody>
              <a:bodyPr/>
              <a:lstStyle/>
              <a:p>
                <a:pPr marL="0" indent="0">
                  <a:lnSpc>
                    <a:spcPct val="200000"/>
                  </a:lnSpc>
                  <a:buNone/>
                </a:pPr>
                <a:r>
                  <a:rPr lang="en-US" sz="2800" b="1" i="1" dirty="0" smtClean="0">
                    <a:solidFill>
                      <a:schemeClr val="bg2">
                        <a:lumMod val="50000"/>
                      </a:schemeClr>
                    </a:solidFill>
                    <a:effectLst>
                      <a:outerShdw blurRad="38100" dist="38100" dir="2700000" algn="tl">
                        <a:srgbClr val="000000">
                          <a:alpha val="43137"/>
                        </a:srgbClr>
                      </a:outerShdw>
                    </a:effectLst>
                    <a:latin typeface="Cambria" pitchFamily="18" charset="0"/>
                  </a:rPr>
                  <a:t>Endogeneity</a:t>
                </a:r>
                <a:r>
                  <a:rPr lang="en-US" sz="2800" b="1" i="1" dirty="0">
                    <a:solidFill>
                      <a:schemeClr val="bg1"/>
                    </a:solidFill>
                    <a:latin typeface="Cambria" pitchFamily="18" charset="0"/>
                  </a:rPr>
                  <a:t> </a:t>
                </a:r>
                <a:r>
                  <a:rPr lang="en-US" sz="2800" i="1" dirty="0">
                    <a:solidFill>
                      <a:schemeClr val="bg1"/>
                    </a:solidFill>
                    <a:latin typeface="Cambria" pitchFamily="18" charset="0"/>
                  </a:rPr>
                  <a:t>is said to occur in a multiple regression model if</a:t>
                </a:r>
              </a:p>
              <a:p>
                <a:pPr marL="0" indent="0">
                  <a:lnSpc>
                    <a:spcPct val="100000"/>
                  </a:lnSpc>
                  <a:buNone/>
                </a:pPr>
                <a14:m>
                  <m:oMathPara xmlns:m="http://schemas.openxmlformats.org/officeDocument/2006/math">
                    <m:oMathParaPr>
                      <m:jc m:val="centerGroup"/>
                    </m:oMathParaPr>
                    <m:oMath xmlns:m="http://schemas.openxmlformats.org/officeDocument/2006/math">
                      <m:r>
                        <a:rPr lang="en-US" sz="2800" i="1" dirty="0">
                          <a:solidFill>
                            <a:schemeClr val="bg1"/>
                          </a:solidFill>
                          <a:latin typeface="Cambria Math"/>
                        </a:rPr>
                        <m:t>𝐸</m:t>
                      </m:r>
                      <m:r>
                        <a:rPr lang="en-US" sz="2800" i="1" dirty="0">
                          <a:solidFill>
                            <a:schemeClr val="bg1"/>
                          </a:solidFill>
                          <a:latin typeface="Cambria Math"/>
                        </a:rPr>
                        <m:t> (</m:t>
                      </m:r>
                      <m:sSub>
                        <m:sSubPr>
                          <m:ctrlPr>
                            <a:rPr lang="en-US" sz="2800" i="1" dirty="0" smtClean="0">
                              <a:solidFill>
                                <a:schemeClr val="bg1"/>
                              </a:solidFill>
                              <a:latin typeface="Cambria Math"/>
                            </a:rPr>
                          </m:ctrlPr>
                        </m:sSubPr>
                        <m:e>
                          <m:r>
                            <a:rPr lang="en-US" sz="2800" i="1" dirty="0">
                              <a:solidFill>
                                <a:schemeClr val="bg1"/>
                              </a:solidFill>
                              <a:latin typeface="Cambria Math"/>
                            </a:rPr>
                            <m:t>𝑋</m:t>
                          </m:r>
                        </m:e>
                        <m:sub>
                          <m:r>
                            <a:rPr lang="en-US" sz="2800" i="1" dirty="0">
                              <a:solidFill>
                                <a:schemeClr val="bg1"/>
                              </a:solidFill>
                              <a:latin typeface="Cambria Math"/>
                            </a:rPr>
                            <m:t>𝑗</m:t>
                          </m:r>
                        </m:sub>
                      </m:sSub>
                      <m:r>
                        <a:rPr lang="en-US" sz="2800" i="1" dirty="0">
                          <a:solidFill>
                            <a:schemeClr val="bg1"/>
                          </a:solidFill>
                          <a:latin typeface="Cambria Math"/>
                        </a:rPr>
                        <m:t>𝑢</m:t>
                      </m:r>
                      <m:r>
                        <a:rPr lang="en-US" sz="2800" i="1" dirty="0">
                          <a:solidFill>
                            <a:schemeClr val="bg1"/>
                          </a:solidFill>
                          <a:latin typeface="Cambria Math"/>
                        </a:rPr>
                        <m:t>) ≠ </m:t>
                      </m:r>
                      <m:r>
                        <a:rPr lang="en-US" sz="2800" i="1" dirty="0">
                          <a:solidFill>
                            <a:schemeClr val="bg1"/>
                          </a:solidFill>
                          <a:latin typeface="Cambria Math"/>
                        </a:rPr>
                        <m:t>0</m:t>
                      </m:r>
                      <m:r>
                        <a:rPr lang="en-US" sz="2800" i="1" dirty="0">
                          <a:solidFill>
                            <a:schemeClr val="bg1"/>
                          </a:solidFill>
                          <a:latin typeface="Cambria Math"/>
                        </a:rPr>
                        <m:t>, </m:t>
                      </m:r>
                      <m:r>
                        <a:rPr lang="en-US" sz="2800" i="1" dirty="0">
                          <a:solidFill>
                            <a:schemeClr val="bg1"/>
                          </a:solidFill>
                          <a:latin typeface="Cambria Math"/>
                        </a:rPr>
                        <m:t>𝑓𝑜𝑟</m:t>
                      </m:r>
                      <m:r>
                        <a:rPr lang="en-US" sz="2800" i="1" dirty="0">
                          <a:solidFill>
                            <a:schemeClr val="bg1"/>
                          </a:solidFill>
                          <a:latin typeface="Cambria Math"/>
                        </a:rPr>
                        <m:t> </m:t>
                      </m:r>
                      <m:r>
                        <a:rPr lang="en-US" sz="2800" i="1" dirty="0">
                          <a:solidFill>
                            <a:schemeClr val="bg1"/>
                          </a:solidFill>
                          <a:latin typeface="Cambria Math"/>
                        </a:rPr>
                        <m:t>𝑠𝑜𝑚𝑒</m:t>
                      </m:r>
                      <m:r>
                        <a:rPr lang="en-US" sz="2800" i="1" dirty="0">
                          <a:solidFill>
                            <a:schemeClr val="bg1"/>
                          </a:solidFill>
                          <a:latin typeface="Cambria Math"/>
                        </a:rPr>
                        <m:t> </m:t>
                      </m:r>
                      <m:r>
                        <a:rPr lang="en-US" sz="2800" i="1" dirty="0">
                          <a:solidFill>
                            <a:schemeClr val="bg1"/>
                          </a:solidFill>
                          <a:latin typeface="Cambria Math"/>
                        </a:rPr>
                        <m:t>𝑗</m:t>
                      </m:r>
                      <m:r>
                        <a:rPr lang="en-US" sz="2800" i="1" dirty="0">
                          <a:solidFill>
                            <a:schemeClr val="bg1"/>
                          </a:solidFill>
                          <a:latin typeface="Cambria Math"/>
                        </a:rPr>
                        <m:t> = </m:t>
                      </m:r>
                      <m:r>
                        <a:rPr lang="en-US" sz="2800" i="1" dirty="0">
                          <a:solidFill>
                            <a:schemeClr val="bg1"/>
                          </a:solidFill>
                          <a:latin typeface="Cambria Math"/>
                        </a:rPr>
                        <m:t>1</m:t>
                      </m:r>
                      <m:r>
                        <a:rPr lang="en-US" sz="2800" i="1" dirty="0">
                          <a:solidFill>
                            <a:schemeClr val="bg1"/>
                          </a:solidFill>
                          <a:latin typeface="Cambria Math"/>
                        </a:rPr>
                        <m:t>, …, </m:t>
                      </m:r>
                      <m:r>
                        <a:rPr lang="en-US" sz="2800" i="1" dirty="0">
                          <a:solidFill>
                            <a:schemeClr val="bg1"/>
                          </a:solidFill>
                          <a:latin typeface="Cambria Math"/>
                        </a:rPr>
                        <m:t>𝑘</m:t>
                      </m:r>
                    </m:oMath>
                  </m:oMathPara>
                </a14:m>
                <a:endParaRPr lang="en-US" sz="2800" dirty="0">
                  <a:solidFill>
                    <a:schemeClr val="bg1"/>
                  </a:solidFill>
                </a:endParaRPr>
              </a:p>
              <a:p>
                <a:pPr marL="0" indent="0">
                  <a:lnSpc>
                    <a:spcPct val="150000"/>
                  </a:lnSpc>
                  <a:buNone/>
                </a:pPr>
                <a:r>
                  <a:rPr lang="en-US" sz="2800" b="1" i="1" dirty="0">
                    <a:solidFill>
                      <a:schemeClr val="bg2">
                        <a:lumMod val="50000"/>
                      </a:schemeClr>
                    </a:solidFill>
                    <a:effectLst>
                      <a:outerShdw blurRad="38100" dist="38100" dir="2700000" algn="tl">
                        <a:srgbClr val="000000">
                          <a:alpha val="43137"/>
                        </a:srgbClr>
                      </a:outerShdw>
                    </a:effectLst>
                    <a:latin typeface="Cambria" pitchFamily="18" charset="0"/>
                  </a:rPr>
                  <a:t>Endogeneity </a:t>
                </a:r>
                <a:r>
                  <a:rPr lang="en-US" sz="2800" i="1" dirty="0">
                    <a:solidFill>
                      <a:schemeClr val="bg1"/>
                    </a:solidFill>
                    <a:latin typeface="Cambria" pitchFamily="18" charset="0"/>
                  </a:rPr>
                  <a:t>exists if explanatory variables are correlated with the </a:t>
                </a:r>
                <a:r>
                  <a:rPr lang="en-US" sz="2800" i="1" dirty="0" smtClean="0">
                    <a:solidFill>
                      <a:schemeClr val="bg1"/>
                    </a:solidFill>
                    <a:latin typeface="Cambria" pitchFamily="18" charset="0"/>
                  </a:rPr>
                  <a:t>error term</a:t>
                </a:r>
                <a:r>
                  <a:rPr lang="en-US" sz="2800" i="1" dirty="0">
                    <a:solidFill>
                      <a:schemeClr val="bg1"/>
                    </a:solidFill>
                    <a:latin typeface="Cambria" pitchFamily="18" charset="0"/>
                  </a:rPr>
                  <a:t>.</a:t>
                </a:r>
              </a:p>
              <a:p>
                <a:pPr marL="0" indent="0">
                  <a:lnSpc>
                    <a:spcPct val="150000"/>
                  </a:lnSpc>
                  <a:buNone/>
                </a:pPr>
                <a:r>
                  <a:rPr lang="en-US" sz="2800" i="1" dirty="0" smtClean="0">
                    <a:solidFill>
                      <a:schemeClr val="bg1"/>
                    </a:solidFill>
                    <a:latin typeface="Cambria" pitchFamily="18" charset="0"/>
                  </a:rPr>
                  <a:t>In </a:t>
                </a:r>
                <a:r>
                  <a:rPr lang="en-US" sz="2800" i="1" dirty="0">
                    <a:solidFill>
                      <a:schemeClr val="bg1"/>
                    </a:solidFill>
                    <a:latin typeface="Cambria" pitchFamily="18" charset="0"/>
                  </a:rPr>
                  <a:t>general the problem of  </a:t>
                </a:r>
                <a:r>
                  <a:rPr lang="en-US" sz="2800" b="1" i="1" dirty="0">
                    <a:solidFill>
                      <a:schemeClr val="bg2">
                        <a:lumMod val="50000"/>
                      </a:schemeClr>
                    </a:solidFill>
                    <a:effectLst>
                      <a:outerShdw blurRad="38100" dist="38100" dir="2700000" algn="tl">
                        <a:srgbClr val="000000">
                          <a:alpha val="43137"/>
                        </a:srgbClr>
                      </a:outerShdw>
                    </a:effectLst>
                    <a:latin typeface="Cambria" pitchFamily="18" charset="0"/>
                  </a:rPr>
                  <a:t>“endogeneity” </a:t>
                </a:r>
                <a:r>
                  <a:rPr lang="en-US" sz="2800" b="1" i="1" dirty="0" smtClean="0">
                    <a:solidFill>
                      <a:schemeClr val="bg2">
                        <a:lumMod val="50000"/>
                      </a:schemeClr>
                    </a:solidFill>
                    <a:effectLst>
                      <a:outerShdw blurRad="38100" dist="38100" dir="2700000" algn="tl">
                        <a:srgbClr val="000000">
                          <a:alpha val="43137"/>
                        </a:srgbClr>
                      </a:outerShdw>
                    </a:effectLst>
                    <a:latin typeface="Cambria" pitchFamily="18" charset="0"/>
                  </a:rPr>
                  <a:t> </a:t>
                </a:r>
                <a:r>
                  <a:rPr lang="en-US" sz="2800" i="1" dirty="0" smtClean="0">
                    <a:solidFill>
                      <a:schemeClr val="bg1"/>
                    </a:solidFill>
                    <a:latin typeface="Cambria" pitchFamily="18" charset="0"/>
                  </a:rPr>
                  <a:t>refers </a:t>
                </a:r>
                <a:r>
                  <a:rPr lang="en-US" sz="2800" i="1" dirty="0">
                    <a:solidFill>
                      <a:schemeClr val="bg1"/>
                    </a:solidFill>
                    <a:latin typeface="Cambria" pitchFamily="18" charset="0"/>
                  </a:rPr>
                  <a:t>to anytime there is a violation of the following  assumption </a:t>
                </a:r>
              </a:p>
              <a:p>
                <a:pPr marL="0" indent="0" algn="ctr">
                  <a:lnSpc>
                    <a:spcPct val="200000"/>
                  </a:lnSpc>
                  <a:buNone/>
                </a:pPr>
                <a14:m>
                  <m:oMathPara xmlns:m="http://schemas.openxmlformats.org/officeDocument/2006/math">
                    <m:oMathParaPr>
                      <m:jc m:val="centerGroup"/>
                    </m:oMathParaPr>
                    <m:oMath xmlns:m="http://schemas.openxmlformats.org/officeDocument/2006/math">
                      <m:r>
                        <a:rPr lang="en-US" sz="2800" i="1" dirty="0">
                          <a:solidFill>
                            <a:schemeClr val="bg1"/>
                          </a:solidFill>
                          <a:latin typeface="Cambria Math"/>
                        </a:rPr>
                        <m:t>𝐶𝑜𝑣</m:t>
                      </m:r>
                      <m:r>
                        <a:rPr lang="en-US" sz="2800" i="1" dirty="0">
                          <a:solidFill>
                            <a:schemeClr val="bg1"/>
                          </a:solidFill>
                          <a:latin typeface="Cambria Math"/>
                        </a:rPr>
                        <m:t>(</m:t>
                      </m:r>
                      <m:r>
                        <a:rPr lang="en-US" sz="2800" i="1" dirty="0" err="1">
                          <a:solidFill>
                            <a:schemeClr val="bg1"/>
                          </a:solidFill>
                          <a:latin typeface="Cambria Math"/>
                        </a:rPr>
                        <m:t>𝑋</m:t>
                      </m:r>
                      <m:r>
                        <a:rPr lang="en-US" sz="2800" i="1" baseline="-25000" dirty="0" err="1">
                          <a:solidFill>
                            <a:schemeClr val="bg1"/>
                          </a:solidFill>
                          <a:latin typeface="Cambria Math"/>
                        </a:rPr>
                        <m:t>𝑖</m:t>
                      </m:r>
                      <m:r>
                        <a:rPr lang="en-US" sz="2800" i="1" dirty="0" err="1">
                          <a:solidFill>
                            <a:schemeClr val="bg1"/>
                          </a:solidFill>
                          <a:latin typeface="Cambria Math"/>
                        </a:rPr>
                        <m:t>,</m:t>
                      </m:r>
                      <m:r>
                        <a:rPr lang="en-US" sz="2800" b="0" i="1" dirty="0" smtClean="0">
                          <a:solidFill>
                            <a:schemeClr val="bg1"/>
                          </a:solidFill>
                          <a:latin typeface="Cambria Math"/>
                        </a:rPr>
                        <m:t>𝑢</m:t>
                      </m:r>
                      <m:r>
                        <a:rPr lang="en-US" sz="2800" i="1" baseline="-25000" dirty="0" err="1">
                          <a:solidFill>
                            <a:schemeClr val="bg1"/>
                          </a:solidFill>
                          <a:latin typeface="Cambria Math"/>
                        </a:rPr>
                        <m:t>𝑖</m:t>
                      </m:r>
                      <m:r>
                        <a:rPr lang="en-US" sz="2800" i="1" dirty="0">
                          <a:solidFill>
                            <a:schemeClr val="bg1"/>
                          </a:solidFill>
                          <a:latin typeface="Cambria Math"/>
                        </a:rPr>
                        <m:t>) = </m:t>
                      </m:r>
                      <m:r>
                        <a:rPr lang="en-US" sz="2800" i="1" dirty="0">
                          <a:solidFill>
                            <a:schemeClr val="bg1"/>
                          </a:solidFill>
                          <a:latin typeface="Cambria Math"/>
                        </a:rPr>
                        <m:t>0</m:t>
                      </m:r>
                    </m:oMath>
                  </m:oMathPara>
                </a14:m>
                <a:endParaRPr lang="en-US" sz="2800" dirty="0">
                  <a:solidFill>
                    <a:schemeClr val="bg1"/>
                  </a:solidFill>
                </a:endParaRPr>
              </a:p>
              <a:p>
                <a:pPr marL="0" indent="0">
                  <a:buNone/>
                </a:pPr>
                <a:endParaRPr lang="en-US" sz="2800" dirty="0">
                  <a:solidFill>
                    <a:schemeClr val="bg2">
                      <a:lumMod val="50000"/>
                    </a:schemeClr>
                  </a:solidFill>
                </a:endParaRPr>
              </a:p>
            </p:txBody>
          </p:sp>
        </mc:Choice>
        <mc:Fallback>
          <p:sp>
            <p:nvSpPr>
              <p:cNvPr id="5" name="Content Placeholder 4"/>
              <p:cNvSpPr>
                <a:spLocks noGrp="1" noRot="1" noChangeAspect="1" noMove="1" noResize="1" noEditPoints="1" noAdjustHandles="1" noChangeArrowheads="1" noChangeShapeType="1" noTextEdit="1"/>
              </p:cNvSpPr>
              <p:nvPr>
                <p:ph idx="1"/>
              </p:nvPr>
            </p:nvSpPr>
            <p:spPr>
              <a:xfrm rot="10800000" flipV="1">
                <a:off x="304800" y="914400"/>
                <a:ext cx="8686800" cy="6282554"/>
              </a:xfrm>
              <a:blipFill rotWithShape="1">
                <a:blip r:embed="rId3"/>
                <a:stretch>
                  <a:fillRect l="-2526" r="-2526"/>
                </a:stretch>
              </a:blipFill>
            </p:spPr>
            <p:txBody>
              <a:bodyPr/>
              <a:lstStyle/>
              <a:p>
                <a:r>
                  <a:rPr lang="en-US">
                    <a:noFill/>
                  </a:rPr>
                  <a:t> </a:t>
                </a:r>
              </a:p>
            </p:txBody>
          </p:sp>
        </mc:Fallback>
      </mc:AlternateContent>
    </p:spTree>
    <p:extLst>
      <p:ext uri="{BB962C8B-B14F-4D97-AF65-F5344CB8AC3E}">
        <p14:creationId xmlns:p14="http://schemas.microsoft.com/office/powerpoint/2010/main" xmlns="" val="248581273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down)">
                                      <p:cBhvr>
                                        <p:cTn id="21" dur="500"/>
                                        <p:tgtEl>
                                          <p:spTgt spid="5">
                                            <p:txEl>
                                              <p:pRg st="2" end="2"/>
                                            </p:txEl>
                                          </p:spTgt>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down)">
                                      <p:cBhvr>
                                        <p:cTn id="25" dur="500"/>
                                        <p:tgtEl>
                                          <p:spTgt spid="5">
                                            <p:txEl>
                                              <p:pRg st="3" end="3"/>
                                            </p:txEl>
                                          </p:spTgt>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wipe(down)">
                                      <p:cBhvr>
                                        <p:cTn id="2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296400" cy="18129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We have two kinds of variables:</a:t>
            </a:r>
            <a:endParaRPr lang="en-US"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endParaRP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857250" y="1905000"/>
                <a:ext cx="8305800" cy="4068763"/>
              </a:xfrm>
            </p:spPr>
            <p:txBody>
              <a:bodyPr/>
              <a:lstStyle/>
              <a:p>
                <a:pPr>
                  <a:lnSpc>
                    <a:spcPct val="200000"/>
                  </a:lnSpc>
                </a:pPr>
                <a:r>
                  <a:rPr lang="en-US" sz="3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Cambria" pitchFamily="18" charset="0"/>
                  </a:rPr>
                  <a:t>Endogenous </a:t>
                </a:r>
                <a:r>
                  <a:rPr lang="en-US" sz="3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Cambria" pitchFamily="18" charset="0"/>
                  </a:rPr>
                  <a:t>variables :   </a:t>
                </a:r>
                <a14:m>
                  <m:oMath xmlns:m="http://schemas.openxmlformats.org/officeDocument/2006/math">
                    <m:r>
                      <a:rPr lang="en-US" b="1" i="1"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Cambria Math"/>
                      </a:rPr>
                      <m:t>𝒄𝒐𝒗</m:t>
                    </m:r>
                    <m:d>
                      <m:dPr>
                        <m:ctrlPr>
                          <a:rPr lang="en-US" b="1" i="1"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Cambria Math"/>
                          </a:rPr>
                        </m:ctrlPr>
                      </m:dPr>
                      <m:e>
                        <m:r>
                          <a:rPr lang="en-US" b="1" i="1"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Cambria Math"/>
                          </a:rPr>
                          <m:t>𝑿</m:t>
                        </m:r>
                        <m:r>
                          <a:rPr lang="en-US" b="1" i="1"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Cambria Math"/>
                          </a:rPr>
                          <m:t> ,</m:t>
                        </m:r>
                        <m:r>
                          <a:rPr lang="en-US" b="1" i="1"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Cambria Math"/>
                          </a:rPr>
                          <m:t>𝒖</m:t>
                        </m:r>
                      </m:e>
                    </m:d>
                    <m:r>
                      <a:rPr lang="en-US" b="1" i="1"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Cambria Math"/>
                        <a:ea typeface="Cambria Math"/>
                      </a:rPr>
                      <m:t>≠</m:t>
                    </m:r>
                    <m:r>
                      <a:rPr lang="en-US" b="1" i="1"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Cambria Math"/>
                      </a:rPr>
                      <m:t>𝟎</m:t>
                    </m:r>
                  </m:oMath>
                </a14:m>
                <a:endParaRPr lang="en-US" dirty="0">
                  <a:ln>
                    <a:solidFill>
                      <a:sysClr val="windowText" lastClr="000000"/>
                    </a:solidFill>
                  </a:ln>
                  <a:effectLst/>
                </a:endParaRPr>
              </a:p>
              <a:p>
                <a:pPr>
                  <a:lnSpc>
                    <a:spcPct val="200000"/>
                  </a:lnSpc>
                </a:pPr>
                <a:r>
                  <a:rPr lang="en-US" sz="3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Cambria" pitchFamily="18" charset="0"/>
                  </a:rPr>
                  <a:t>Exogenous </a:t>
                </a:r>
                <a:r>
                  <a:rPr lang="en-US" sz="3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Cambria" pitchFamily="18" charset="0"/>
                  </a:rPr>
                  <a:t>variables :</a:t>
                </a:r>
                <a:r>
                  <a:rPr lang="en-US" sz="3600" i="1" dirty="0" smtClean="0">
                    <a:effectLst/>
                    <a:latin typeface="Cambria" pitchFamily="18" charset="0"/>
                  </a:rPr>
                  <a:t>   </a:t>
                </a:r>
                <a14:m>
                  <m:oMath xmlns:m="http://schemas.openxmlformats.org/officeDocument/2006/math">
                    <m:r>
                      <a:rPr lang="en-US" b="1" i="1"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Cambria Math"/>
                      </a:rPr>
                      <m:t>𝒄𝒐𝒗</m:t>
                    </m:r>
                    <m:r>
                      <a:rPr lang="en-US" b="1" i="1"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Cambria Math"/>
                      </a:rPr>
                      <m:t>(</m:t>
                    </m:r>
                    <m:r>
                      <a:rPr lang="en-US" b="1" i="1"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Cambria Math"/>
                      </a:rPr>
                      <m:t>𝑿</m:t>
                    </m:r>
                    <m:r>
                      <a:rPr lang="en-US" b="1" i="1">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Cambria Math"/>
                      </a:rPr>
                      <m:t>,</m:t>
                    </m:r>
                    <m:r>
                      <a:rPr lang="en-US" b="1" i="1">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Cambria Math"/>
                      </a:rPr>
                      <m:t>𝒖</m:t>
                    </m:r>
                    <m:r>
                      <a:rPr lang="en-US" b="1" i="1">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Cambria Math"/>
                      </a:rPr>
                      <m:t>)=</m:t>
                    </m:r>
                    <m:r>
                      <a:rPr lang="en-US" b="1" i="1"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Cambria Math"/>
                        <a:ea typeface="Cambria Math"/>
                      </a:rPr>
                      <m:t>𝟎</m:t>
                    </m:r>
                  </m:oMath>
                </a14:m>
                <a:endParaRPr lang="en-US" dirty="0">
                  <a:ln>
                    <a:solidFill>
                      <a:sysClr val="windowText" lastClr="000000"/>
                    </a:solidFill>
                  </a:ln>
                  <a:effectLst/>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57250" y="1905000"/>
                <a:ext cx="8305800" cy="4068763"/>
              </a:xfrm>
              <a:blipFill rotWithShape="1">
                <a:blip r:embed="rId3"/>
                <a:stretch>
                  <a:fillRect l="-19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AA2FC65-A537-49F0-A561-C4672F9859FB}" type="slidenum">
              <a:rPr lang="en-US" smtClean="0"/>
              <a:pPr/>
              <a:t>5</a:t>
            </a:fld>
            <a:endParaRPr lang="en-US" dirty="0"/>
          </a:p>
        </p:txBody>
      </p:sp>
    </p:spTree>
    <p:extLst>
      <p:ext uri="{BB962C8B-B14F-4D97-AF65-F5344CB8AC3E}">
        <p14:creationId xmlns:p14="http://schemas.microsoft.com/office/powerpoint/2010/main" xmlns="" val="4011611516"/>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325582" y="767910"/>
            <a:ext cx="8686800" cy="4800600"/>
          </a:xfrm>
        </p:spPr>
        <p:txBody>
          <a:bodyPr>
            <a:normAutofit fontScale="92500" lnSpcReduction="10000"/>
          </a:bodyPr>
          <a:lstStyle/>
          <a:p>
            <a:pPr marL="82296" indent="0">
              <a:lnSpc>
                <a:spcPct val="200000"/>
              </a:lnSpc>
              <a:buNone/>
            </a:pPr>
            <a:r>
              <a:rPr lang="en-US" b="1" i="1" dirty="0">
                <a:latin typeface="Cambria" pitchFamily="18" charset="0"/>
              </a:rPr>
              <a:t>There are at least </a:t>
            </a:r>
            <a:r>
              <a:rPr lang="en-US" b="1" i="1" dirty="0" smtClean="0">
                <a:latin typeface="Cambria" pitchFamily="18" charset="0"/>
              </a:rPr>
              <a:t>three generally </a:t>
            </a:r>
            <a:r>
              <a:rPr lang="en-US" b="1" i="1" dirty="0">
                <a:latin typeface="Cambria" pitchFamily="18" charset="0"/>
              </a:rPr>
              <a:t>recognized sources of </a:t>
            </a:r>
            <a:r>
              <a:rPr lang="en-US" b="1" i="1" dirty="0" smtClean="0">
                <a:latin typeface="Cambria" pitchFamily="18" charset="0"/>
              </a:rPr>
              <a:t>endogeneity .</a:t>
            </a:r>
            <a:endParaRPr lang="en-US" b="1" i="1" dirty="0">
              <a:latin typeface="Cambria" pitchFamily="18" charset="0"/>
            </a:endParaRPr>
          </a:p>
          <a:p>
            <a:pPr marL="82296" indent="0">
              <a:lnSpc>
                <a:spcPct val="200000"/>
              </a:lnSpc>
              <a:buNone/>
            </a:pPr>
            <a:r>
              <a:rPr lang="en-US" b="1" i="1" dirty="0" smtClean="0">
                <a:latin typeface="Cambria" pitchFamily="18" charset="0"/>
              </a:rPr>
              <a:t>  </a:t>
            </a:r>
            <a:r>
              <a:rPr lang="en-US" sz="2800" b="1" i="1" dirty="0" smtClean="0">
                <a:latin typeface="Cambria" pitchFamily="18" charset="0"/>
              </a:rPr>
              <a:t>(</a:t>
            </a:r>
            <a:r>
              <a:rPr lang="en-US" sz="2800" b="1" i="1" dirty="0">
                <a:latin typeface="Cambria" pitchFamily="18" charset="0"/>
              </a:rPr>
              <a:t>1) Model misspecification or </a:t>
            </a:r>
            <a:r>
              <a:rPr lang="en-US" sz="2800" b="1" i="1" dirty="0" smtClean="0">
                <a:latin typeface="Cambria" pitchFamily="18" charset="0"/>
              </a:rPr>
              <a:t>Omitted Variables</a:t>
            </a:r>
            <a:r>
              <a:rPr lang="en-US" sz="2800" b="1" i="1" dirty="0">
                <a:latin typeface="Cambria" pitchFamily="18" charset="0"/>
              </a:rPr>
              <a:t>.</a:t>
            </a:r>
          </a:p>
          <a:p>
            <a:pPr marL="82296" indent="0">
              <a:lnSpc>
                <a:spcPct val="200000"/>
              </a:lnSpc>
              <a:buNone/>
            </a:pPr>
            <a:r>
              <a:rPr lang="en-US" sz="2800" b="1" i="1" dirty="0" smtClean="0">
                <a:latin typeface="Cambria" pitchFamily="18" charset="0"/>
              </a:rPr>
              <a:t>  (</a:t>
            </a:r>
            <a:r>
              <a:rPr lang="en-US" sz="2800" b="1" i="1" dirty="0">
                <a:latin typeface="Cambria" pitchFamily="18" charset="0"/>
              </a:rPr>
              <a:t>2) Measurement Error.</a:t>
            </a:r>
          </a:p>
          <a:p>
            <a:pPr marL="82296" indent="0">
              <a:lnSpc>
                <a:spcPct val="200000"/>
              </a:lnSpc>
              <a:buNone/>
            </a:pPr>
            <a:r>
              <a:rPr lang="en-US" sz="2800" b="1" i="1" dirty="0" smtClean="0">
                <a:latin typeface="Cambria" pitchFamily="18" charset="0"/>
              </a:rPr>
              <a:t>  (</a:t>
            </a:r>
            <a:r>
              <a:rPr lang="en-US" sz="2800" b="1" i="1" dirty="0">
                <a:latin typeface="Cambria" pitchFamily="18" charset="0"/>
              </a:rPr>
              <a:t>3) Simultaneity</a:t>
            </a:r>
            <a:r>
              <a:rPr lang="en-US" b="1" i="1" dirty="0">
                <a:latin typeface="Cambria" pitchFamily="18" charset="0"/>
              </a:rPr>
              <a:t>.</a:t>
            </a:r>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894" b="92045" l="2525" r="89899">
                        <a14:foregroundMark x1="25758" y1="15530" x2="25758" y2="15530"/>
                        <a14:foregroundMark x1="17172" y1="16667" x2="17172" y2="16667"/>
                        <a14:foregroundMark x1="30303" y1="7576" x2="30303" y2="7576"/>
                        <a14:foregroundMark x1="45455" y1="82955" x2="45455" y2="82955"/>
                        <a14:backgroundMark x1="56061" y1="81061" x2="57071" y2="88258"/>
                        <a14:backgroundMark x1="43939" y1="47727" x2="43939" y2="47727"/>
                        <a14:backgroundMark x1="36869" y1="50758" x2="36869" y2="50758"/>
                      </a14:backgroundRemoval>
                    </a14:imgEffect>
                  </a14:imgLayer>
                </a14:imgProps>
              </a:ext>
              <a:ext uri="{28A0092B-C50C-407E-A947-70E740481C1C}">
                <a14:useLocalDpi xmlns:a14="http://schemas.microsoft.com/office/drawing/2010/main" xmlns="" val="0"/>
              </a:ext>
            </a:extLst>
          </a:blip>
          <a:srcRect b="8920"/>
          <a:stretch/>
        </p:blipFill>
        <p:spPr>
          <a:xfrm>
            <a:off x="7543800" y="2501491"/>
            <a:ext cx="914400" cy="1112095"/>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xmlns="">
                  <a14:imgLayer r:embed="rId5">
                    <a14:imgEffect>
                      <a14:backgroundRemoval t="2041" b="91837" l="9783" r="89674">
                        <a14:foregroundMark x1="50543" y1="38776" x2="50543" y2="38776"/>
                        <a14:backgroundMark x1="50000" y1="62857" x2="49457" y2="88980"/>
                      </a14:backgroundRemoval>
                    </a14:imgEffect>
                  </a14:imgLayer>
                </a14:imgProps>
              </a:ext>
              <a:ext uri="{28A0092B-C50C-407E-A947-70E740481C1C}">
                <a14:useLocalDpi xmlns:a14="http://schemas.microsoft.com/office/drawing/2010/main" xmlns="" val="0"/>
              </a:ext>
            </a:extLst>
          </a:blip>
          <a:srcRect b="7702"/>
          <a:stretch/>
        </p:blipFill>
        <p:spPr>
          <a:xfrm flipH="1">
            <a:off x="4123305" y="3549945"/>
            <a:ext cx="940377" cy="1158979"/>
          </a:xfrm>
          <a:prstGeom prst="rect">
            <a:avLst/>
          </a:prstGeom>
        </p:spPr>
      </p:pic>
      <p:pic>
        <p:nvPicPr>
          <p:cNvPr id="9" name="Picture 8"/>
          <p:cNvPicPr>
            <a:picLocks noChangeAspect="1"/>
          </p:cNvPicPr>
          <p:nvPr/>
        </p:nvPicPr>
        <p:blipFill rotWithShape="1">
          <a:blip r:embed="rId6" cstate="print">
            <a:extLst>
              <a:ext uri="{BEBA8EAE-BF5A-486C-A8C5-ECC9F3942E4B}">
                <a14:imgProps xmlns:a14="http://schemas.microsoft.com/office/drawing/2010/main" xmlns="">
                  <a14:imgLayer r:embed="rId5">
                    <a14:imgEffect>
                      <a14:backgroundRemoval t="0" b="93878" l="9783" r="89674">
                        <a14:foregroundMark x1="52174" y1="38776" x2="52174" y2="38776"/>
                        <a14:backgroundMark x1="50543" y1="63265" x2="51087" y2="88163"/>
                      </a14:backgroundRemoval>
                    </a14:imgEffect>
                  </a14:imgLayer>
                </a14:imgProps>
              </a:ext>
              <a:ext uri="{28A0092B-C50C-407E-A947-70E740481C1C}">
                <a14:useLocalDpi xmlns:a14="http://schemas.microsoft.com/office/drawing/2010/main" xmlns="" val="0"/>
              </a:ext>
            </a:extLst>
          </a:blip>
          <a:srcRect b="7702"/>
          <a:stretch/>
        </p:blipFill>
        <p:spPr>
          <a:xfrm flipH="1">
            <a:off x="3038899" y="4275839"/>
            <a:ext cx="969820" cy="1195266"/>
          </a:xfrm>
          <a:prstGeom prst="rect">
            <a:avLst/>
          </a:prstGeom>
        </p:spPr>
      </p:pic>
      <p:grpSp>
        <p:nvGrpSpPr>
          <p:cNvPr id="10" name="Group 20"/>
          <p:cNvGrpSpPr>
            <a:grpSpLocks/>
          </p:cNvGrpSpPr>
          <p:nvPr/>
        </p:nvGrpSpPr>
        <p:grpSpPr bwMode="auto">
          <a:xfrm>
            <a:off x="3734081" y="4570199"/>
            <a:ext cx="2830512" cy="1514475"/>
            <a:chOff x="961" y="2930"/>
            <a:chExt cx="1783" cy="954"/>
          </a:xfrm>
        </p:grpSpPr>
        <p:sp>
          <p:nvSpPr>
            <p:cNvPr id="11" name="Oval 5"/>
            <p:cNvSpPr>
              <a:spLocks noChangeArrowheads="1"/>
            </p:cNvSpPr>
            <p:nvPr/>
          </p:nvSpPr>
          <p:spPr bwMode="auto">
            <a:xfrm>
              <a:off x="961" y="2930"/>
              <a:ext cx="408" cy="408"/>
            </a:xfrm>
            <a:prstGeom prst="ellipse">
              <a:avLst/>
            </a:prstGeom>
            <a:noFill/>
            <a:ln w="254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solidFill>
                  <a:schemeClr val="bg1"/>
                </a:solidFill>
              </a:endParaRPr>
            </a:p>
          </p:txBody>
        </p:sp>
        <p:sp>
          <p:nvSpPr>
            <p:cNvPr id="12" name="Text Box 6"/>
            <p:cNvSpPr txBox="1">
              <a:spLocks noChangeArrowheads="1"/>
            </p:cNvSpPr>
            <p:nvPr/>
          </p:nvSpPr>
          <p:spPr bwMode="auto">
            <a:xfrm>
              <a:off x="1023" y="2944"/>
              <a:ext cx="287"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lnSpc>
                  <a:spcPct val="100000"/>
                </a:lnSpc>
                <a:spcBef>
                  <a:spcPct val="0"/>
                </a:spcBef>
                <a:buClrTx/>
                <a:buSzTx/>
                <a:buFontTx/>
                <a:buNone/>
              </a:pPr>
              <a:r>
                <a:rPr lang="en-US" sz="3200" b="0" dirty="0">
                  <a:solidFill>
                    <a:schemeClr val="bg1"/>
                  </a:solidFill>
                  <a:latin typeface="Arial" charset="0"/>
                </a:rPr>
                <a:t>X</a:t>
              </a:r>
            </a:p>
          </p:txBody>
        </p:sp>
        <p:sp>
          <p:nvSpPr>
            <p:cNvPr id="13" name="Oval 7"/>
            <p:cNvSpPr>
              <a:spLocks noChangeArrowheads="1"/>
            </p:cNvSpPr>
            <p:nvPr/>
          </p:nvSpPr>
          <p:spPr bwMode="auto">
            <a:xfrm>
              <a:off x="1823" y="2930"/>
              <a:ext cx="408" cy="408"/>
            </a:xfrm>
            <a:prstGeom prst="ellipse">
              <a:avLst/>
            </a:prstGeom>
            <a:noFill/>
            <a:ln w="254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solidFill>
                  <a:schemeClr val="bg1"/>
                </a:solidFill>
              </a:endParaRPr>
            </a:p>
          </p:txBody>
        </p:sp>
        <p:sp>
          <p:nvSpPr>
            <p:cNvPr id="14" name="Text Box 8"/>
            <p:cNvSpPr txBox="1">
              <a:spLocks noChangeArrowheads="1"/>
            </p:cNvSpPr>
            <p:nvPr/>
          </p:nvSpPr>
          <p:spPr bwMode="auto">
            <a:xfrm>
              <a:off x="1885" y="2944"/>
              <a:ext cx="287"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lnSpc>
                  <a:spcPct val="100000"/>
                </a:lnSpc>
                <a:spcBef>
                  <a:spcPct val="0"/>
                </a:spcBef>
                <a:buClrTx/>
                <a:buSzTx/>
                <a:buFontTx/>
                <a:buNone/>
              </a:pPr>
              <a:r>
                <a:rPr lang="en-US" sz="3200" b="0" dirty="0">
                  <a:solidFill>
                    <a:schemeClr val="bg1"/>
                  </a:solidFill>
                  <a:latin typeface="Arial" charset="0"/>
                </a:rPr>
                <a:t>Y</a:t>
              </a:r>
            </a:p>
          </p:txBody>
        </p:sp>
        <p:sp>
          <p:nvSpPr>
            <p:cNvPr id="15" name="Text Box 9"/>
            <p:cNvSpPr txBox="1">
              <a:spLocks noChangeArrowheads="1"/>
            </p:cNvSpPr>
            <p:nvPr/>
          </p:nvSpPr>
          <p:spPr bwMode="auto">
            <a:xfrm>
              <a:off x="1914" y="3556"/>
              <a:ext cx="22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lnSpc>
                  <a:spcPct val="100000"/>
                </a:lnSpc>
                <a:spcBef>
                  <a:spcPct val="0"/>
                </a:spcBef>
                <a:buClrTx/>
                <a:buSzTx/>
                <a:buFontTx/>
                <a:buNone/>
              </a:pPr>
              <a:r>
                <a:rPr lang="en-US" sz="2800" b="0" dirty="0">
                  <a:solidFill>
                    <a:schemeClr val="bg1"/>
                  </a:solidFill>
                  <a:latin typeface="Arial" charset="0"/>
                </a:rPr>
                <a:t>v</a:t>
              </a:r>
            </a:p>
          </p:txBody>
        </p:sp>
        <p:sp>
          <p:nvSpPr>
            <p:cNvPr id="16" name="Text Box 10"/>
            <p:cNvSpPr txBox="1">
              <a:spLocks noChangeArrowheads="1"/>
            </p:cNvSpPr>
            <p:nvPr/>
          </p:nvSpPr>
          <p:spPr bwMode="auto">
            <a:xfrm>
              <a:off x="1045" y="3556"/>
              <a:ext cx="24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lnSpc>
                  <a:spcPct val="100000"/>
                </a:lnSpc>
                <a:spcBef>
                  <a:spcPct val="0"/>
                </a:spcBef>
                <a:buClrTx/>
                <a:buSzTx/>
                <a:buFontTx/>
                <a:buNone/>
              </a:pPr>
              <a:r>
                <a:rPr lang="en-US" sz="2800" b="0" dirty="0">
                  <a:solidFill>
                    <a:schemeClr val="bg1"/>
                  </a:solidFill>
                  <a:latin typeface="Arial" charset="0"/>
                </a:rPr>
                <a:t>u</a:t>
              </a:r>
            </a:p>
          </p:txBody>
        </p:sp>
        <p:sp>
          <p:nvSpPr>
            <p:cNvPr id="17" name="Line 11"/>
            <p:cNvSpPr>
              <a:spLocks noChangeShapeType="1"/>
            </p:cNvSpPr>
            <p:nvPr/>
          </p:nvSpPr>
          <p:spPr bwMode="auto">
            <a:xfrm flipV="1">
              <a:off x="1163" y="3384"/>
              <a:ext cx="0" cy="227"/>
            </a:xfrm>
            <a:prstGeom prst="line">
              <a:avLst/>
            </a:prstGeom>
            <a:noFill/>
            <a:ln w="9525">
              <a:solidFill>
                <a:schemeClr val="bg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solidFill>
                  <a:schemeClr val="bg1"/>
                </a:solidFill>
              </a:endParaRPr>
            </a:p>
          </p:txBody>
        </p:sp>
        <p:sp>
          <p:nvSpPr>
            <p:cNvPr id="18" name="Line 12"/>
            <p:cNvSpPr>
              <a:spLocks noChangeShapeType="1"/>
            </p:cNvSpPr>
            <p:nvPr/>
          </p:nvSpPr>
          <p:spPr bwMode="auto">
            <a:xfrm flipV="1">
              <a:off x="2029" y="3384"/>
              <a:ext cx="0" cy="227"/>
            </a:xfrm>
            <a:prstGeom prst="line">
              <a:avLst/>
            </a:prstGeom>
            <a:noFill/>
            <a:ln w="9525">
              <a:solidFill>
                <a:schemeClr val="bg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solidFill>
                  <a:schemeClr val="bg1"/>
                </a:solidFill>
              </a:endParaRPr>
            </a:p>
          </p:txBody>
        </p:sp>
        <p:sp>
          <p:nvSpPr>
            <p:cNvPr id="19" name="Line 13"/>
            <p:cNvSpPr>
              <a:spLocks noChangeShapeType="1"/>
            </p:cNvSpPr>
            <p:nvPr/>
          </p:nvSpPr>
          <p:spPr bwMode="auto">
            <a:xfrm>
              <a:off x="1369" y="3133"/>
              <a:ext cx="415" cy="0"/>
            </a:xfrm>
            <a:prstGeom prst="line">
              <a:avLst/>
            </a:prstGeom>
            <a:noFill/>
            <a:ln w="3175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solidFill>
                  <a:schemeClr val="bg1"/>
                </a:solidFill>
              </a:endParaRPr>
            </a:p>
          </p:txBody>
        </p:sp>
        <p:cxnSp>
          <p:nvCxnSpPr>
            <p:cNvPr id="20" name="AutoShape 14"/>
            <p:cNvCxnSpPr>
              <a:cxnSpLocks noChangeShapeType="1"/>
              <a:stCxn id="16" idx="2"/>
              <a:endCxn id="15" idx="2"/>
            </p:cNvCxnSpPr>
            <p:nvPr/>
          </p:nvCxnSpPr>
          <p:spPr bwMode="auto">
            <a:xfrm rot="16200000" flipH="1">
              <a:off x="1596" y="3453"/>
              <a:ext cx="1" cy="862"/>
            </a:xfrm>
            <a:prstGeom prst="curvedConnector3">
              <a:avLst>
                <a:gd name="adj1" fmla="val 14300000"/>
              </a:avLst>
            </a:prstGeom>
            <a:noFill/>
            <a:ln w="9525">
              <a:solidFill>
                <a:schemeClr val="bg1"/>
              </a:solidFill>
              <a:prstDash val="dash"/>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1" name="Text Box 16"/>
            <p:cNvSpPr txBox="1">
              <a:spLocks noChangeArrowheads="1"/>
            </p:cNvSpPr>
            <p:nvPr/>
          </p:nvSpPr>
          <p:spPr bwMode="auto">
            <a:xfrm>
              <a:off x="2503" y="2935"/>
              <a:ext cx="24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lnSpc>
                  <a:spcPct val="100000"/>
                </a:lnSpc>
                <a:spcBef>
                  <a:spcPct val="0"/>
                </a:spcBef>
                <a:buClrTx/>
                <a:buSzTx/>
                <a:buFontTx/>
                <a:buNone/>
              </a:pPr>
              <a:r>
                <a:rPr lang="en-US" sz="2800" b="0" dirty="0">
                  <a:solidFill>
                    <a:schemeClr val="bg1"/>
                  </a:solidFill>
                  <a:latin typeface="Arial" charset="0"/>
                </a:rPr>
                <a:t>e</a:t>
              </a:r>
            </a:p>
          </p:txBody>
        </p:sp>
        <p:sp>
          <p:nvSpPr>
            <p:cNvPr id="22" name="Line 17"/>
            <p:cNvSpPr>
              <a:spLocks noChangeShapeType="1"/>
            </p:cNvSpPr>
            <p:nvPr/>
          </p:nvSpPr>
          <p:spPr bwMode="auto">
            <a:xfrm flipV="1">
              <a:off x="2278" y="3134"/>
              <a:ext cx="225" cy="0"/>
            </a:xfrm>
            <a:prstGeom prst="line">
              <a:avLst/>
            </a:prstGeom>
            <a:noFill/>
            <a:ln w="9525">
              <a:solidFill>
                <a:schemeClr val="bg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solidFill>
                  <a:schemeClr val="bg1"/>
                </a:solidFill>
              </a:endParaRPr>
            </a:p>
          </p:txBody>
        </p:sp>
      </p:grpSp>
      <p:grpSp>
        <p:nvGrpSpPr>
          <p:cNvPr id="23" name="Group 4"/>
          <p:cNvGrpSpPr>
            <a:grpSpLocks/>
          </p:cNvGrpSpPr>
          <p:nvPr/>
        </p:nvGrpSpPr>
        <p:grpSpPr bwMode="auto">
          <a:xfrm>
            <a:off x="2515175" y="5734161"/>
            <a:ext cx="2016125" cy="647700"/>
            <a:chOff x="2381" y="2977"/>
            <a:chExt cx="1270" cy="408"/>
          </a:xfrm>
        </p:grpSpPr>
        <p:sp>
          <p:nvSpPr>
            <p:cNvPr id="24" name="Oval 5"/>
            <p:cNvSpPr>
              <a:spLocks noChangeArrowheads="1"/>
            </p:cNvSpPr>
            <p:nvPr/>
          </p:nvSpPr>
          <p:spPr bwMode="auto">
            <a:xfrm>
              <a:off x="2381" y="2977"/>
              <a:ext cx="408" cy="408"/>
            </a:xfrm>
            <a:prstGeom prst="ellipse">
              <a:avLst/>
            </a:prstGeom>
            <a:noFill/>
            <a:ln w="254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5" name="Text Box 6"/>
            <p:cNvSpPr txBox="1">
              <a:spLocks noChangeArrowheads="1"/>
            </p:cNvSpPr>
            <p:nvPr/>
          </p:nvSpPr>
          <p:spPr bwMode="auto">
            <a:xfrm>
              <a:off x="2443" y="2991"/>
              <a:ext cx="287"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lnSpc>
                  <a:spcPct val="100000"/>
                </a:lnSpc>
                <a:spcBef>
                  <a:spcPct val="0"/>
                </a:spcBef>
                <a:buClrTx/>
                <a:buSzTx/>
                <a:buFontTx/>
                <a:buNone/>
              </a:pPr>
              <a:r>
                <a:rPr lang="en-US" sz="3200" b="0" dirty="0">
                  <a:solidFill>
                    <a:schemeClr val="bg1"/>
                  </a:solidFill>
                  <a:latin typeface="Arial" charset="0"/>
                </a:rPr>
                <a:t>X</a:t>
              </a:r>
            </a:p>
          </p:txBody>
        </p:sp>
        <p:sp>
          <p:nvSpPr>
            <p:cNvPr id="26" name="Oval 7"/>
            <p:cNvSpPr>
              <a:spLocks noChangeArrowheads="1"/>
            </p:cNvSpPr>
            <p:nvPr/>
          </p:nvSpPr>
          <p:spPr bwMode="auto">
            <a:xfrm>
              <a:off x="3243" y="2977"/>
              <a:ext cx="408" cy="408"/>
            </a:xfrm>
            <a:prstGeom prst="ellipse">
              <a:avLst/>
            </a:prstGeom>
            <a:noFill/>
            <a:ln w="254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7" name="Text Box 8"/>
            <p:cNvSpPr txBox="1">
              <a:spLocks noChangeArrowheads="1"/>
            </p:cNvSpPr>
            <p:nvPr/>
          </p:nvSpPr>
          <p:spPr bwMode="auto">
            <a:xfrm>
              <a:off x="3305" y="2991"/>
              <a:ext cx="287"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lnSpc>
                  <a:spcPct val="100000"/>
                </a:lnSpc>
                <a:spcBef>
                  <a:spcPct val="0"/>
                </a:spcBef>
                <a:buClrTx/>
                <a:buSzTx/>
                <a:buFontTx/>
                <a:buNone/>
              </a:pPr>
              <a:r>
                <a:rPr lang="en-US" sz="3200" b="0" dirty="0">
                  <a:solidFill>
                    <a:schemeClr val="bg1"/>
                  </a:solidFill>
                  <a:latin typeface="Arial" charset="0"/>
                </a:rPr>
                <a:t>Y</a:t>
              </a:r>
            </a:p>
          </p:txBody>
        </p:sp>
        <p:sp>
          <p:nvSpPr>
            <p:cNvPr id="28" name="Line 9"/>
            <p:cNvSpPr>
              <a:spLocks noChangeShapeType="1"/>
            </p:cNvSpPr>
            <p:nvPr/>
          </p:nvSpPr>
          <p:spPr bwMode="auto">
            <a:xfrm>
              <a:off x="2789" y="3159"/>
              <a:ext cx="415" cy="0"/>
            </a:xfrm>
            <a:prstGeom prst="line">
              <a:avLst/>
            </a:prstGeom>
            <a:noFill/>
            <a:ln w="3175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9" name="Line 10"/>
            <p:cNvSpPr>
              <a:spLocks noChangeShapeType="1"/>
            </p:cNvSpPr>
            <p:nvPr/>
          </p:nvSpPr>
          <p:spPr bwMode="auto">
            <a:xfrm>
              <a:off x="2835" y="3249"/>
              <a:ext cx="415" cy="0"/>
            </a:xfrm>
            <a:prstGeom prst="line">
              <a:avLst/>
            </a:prstGeom>
            <a:noFill/>
            <a:ln w="9525">
              <a:solidFill>
                <a:schemeClr val="bg1"/>
              </a:solidFill>
              <a:prstDash val="dash"/>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grpSp>
        <p:nvGrpSpPr>
          <p:cNvPr id="30" name="Group 4"/>
          <p:cNvGrpSpPr>
            <a:grpSpLocks/>
          </p:cNvGrpSpPr>
          <p:nvPr/>
        </p:nvGrpSpPr>
        <p:grpSpPr bwMode="auto">
          <a:xfrm>
            <a:off x="3393063" y="3613586"/>
            <a:ext cx="2089150" cy="1746249"/>
            <a:chOff x="2335" y="2557"/>
            <a:chExt cx="1316" cy="1100"/>
          </a:xfrm>
        </p:grpSpPr>
        <p:sp>
          <p:nvSpPr>
            <p:cNvPr id="31" name="Oval 5"/>
            <p:cNvSpPr>
              <a:spLocks noChangeArrowheads="1"/>
            </p:cNvSpPr>
            <p:nvPr/>
          </p:nvSpPr>
          <p:spPr bwMode="auto">
            <a:xfrm>
              <a:off x="2381" y="2568"/>
              <a:ext cx="408" cy="408"/>
            </a:xfrm>
            <a:prstGeom prst="ellipse">
              <a:avLst/>
            </a:prstGeom>
            <a:noFill/>
            <a:ln w="254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mc:AlternateContent xmlns:mc="http://schemas.openxmlformats.org/markup-compatibility/2006">
          <mc:Choice xmlns:a14="http://schemas.microsoft.com/office/drawing/2010/main" xmlns="" Requires="a14">
            <p:sp>
              <p:nvSpPr>
                <p:cNvPr id="32" name="Text Box 6"/>
                <p:cNvSpPr txBox="1">
                  <a:spLocks noChangeArrowheads="1"/>
                </p:cNvSpPr>
                <p:nvPr/>
              </p:nvSpPr>
              <p:spPr bwMode="auto">
                <a:xfrm>
                  <a:off x="2398" y="2557"/>
                  <a:ext cx="457" cy="36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lgn="l">
                    <a:lnSpc>
                      <a:spcPct val="100000"/>
                    </a:lnSpc>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a:rPr>
                            </m:ctrlPr>
                          </m:sSubPr>
                          <m:e>
                            <m:r>
                              <a:rPr lang="en-US" sz="3200" b="0" i="1" dirty="0" smtClean="0">
                                <a:solidFill>
                                  <a:schemeClr val="bg1"/>
                                </a:solidFill>
                                <a:latin typeface="Cambria Math"/>
                              </a:rPr>
                              <m:t>𝑋</m:t>
                            </m:r>
                          </m:e>
                          <m:sub>
                            <m:r>
                              <a:rPr lang="en-US" sz="3200" b="0" i="1" dirty="0" smtClean="0">
                                <a:solidFill>
                                  <a:schemeClr val="bg1"/>
                                </a:solidFill>
                                <a:latin typeface="Cambria Math"/>
                              </a:rPr>
                              <m:t>1</m:t>
                            </m:r>
                          </m:sub>
                        </m:sSub>
                      </m:oMath>
                    </m:oMathPara>
                  </a14:m>
                  <a:endParaRPr lang="en-US" sz="3200" b="0" dirty="0">
                    <a:solidFill>
                      <a:schemeClr val="bg1"/>
                    </a:solidFill>
                    <a:latin typeface="Arial" charset="0"/>
                  </a:endParaRPr>
                </a:p>
              </p:txBody>
            </p:sp>
          </mc:Choice>
          <mc:Fallback>
            <p:sp>
              <p:nvSpPr>
                <p:cNvPr id="32" name="Text Box 6"/>
                <p:cNvSpPr txBox="1">
                  <a:spLocks noRot="1" noChangeAspect="1" noMove="1" noResize="1" noEditPoints="1" noAdjustHandles="1" noChangeArrowheads="1" noChangeShapeType="1" noTextEdit="1"/>
                </p:cNvSpPr>
                <p:nvPr/>
              </p:nvSpPr>
              <p:spPr bwMode="auto">
                <a:xfrm>
                  <a:off x="2398" y="2557"/>
                  <a:ext cx="457" cy="368"/>
                </a:xfrm>
                <a:prstGeom prst="rect">
                  <a:avLst/>
                </a:prstGeom>
                <a:blipFill rotWithShape="1">
                  <a:blip r:embed="rId7"/>
                  <a:stretch>
                    <a:fillRect/>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noFill/>
                    </a:rPr>
                    <a:t> </a:t>
                  </a:r>
                </a:p>
              </p:txBody>
            </p:sp>
          </mc:Fallback>
        </mc:AlternateContent>
        <p:sp>
          <p:nvSpPr>
            <p:cNvPr id="33" name="Oval 7"/>
            <p:cNvSpPr>
              <a:spLocks noChangeArrowheads="1"/>
            </p:cNvSpPr>
            <p:nvPr/>
          </p:nvSpPr>
          <p:spPr bwMode="auto">
            <a:xfrm>
              <a:off x="3243" y="2568"/>
              <a:ext cx="408" cy="408"/>
            </a:xfrm>
            <a:prstGeom prst="ellipse">
              <a:avLst/>
            </a:prstGeom>
            <a:noFill/>
            <a:ln w="254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solidFill>
                  <a:schemeClr val="bg1"/>
                </a:solidFill>
              </a:endParaRPr>
            </a:p>
          </p:txBody>
        </p:sp>
        <p:sp>
          <p:nvSpPr>
            <p:cNvPr id="34" name="Text Box 8"/>
            <p:cNvSpPr txBox="1">
              <a:spLocks noChangeArrowheads="1"/>
            </p:cNvSpPr>
            <p:nvPr/>
          </p:nvSpPr>
          <p:spPr bwMode="auto">
            <a:xfrm>
              <a:off x="3305" y="2582"/>
              <a:ext cx="287"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lnSpc>
                  <a:spcPct val="100000"/>
                </a:lnSpc>
                <a:spcBef>
                  <a:spcPct val="0"/>
                </a:spcBef>
                <a:buClrTx/>
                <a:buSzTx/>
                <a:buFontTx/>
                <a:buNone/>
              </a:pPr>
              <a:r>
                <a:rPr lang="en-US" sz="3200" b="0" dirty="0">
                  <a:solidFill>
                    <a:schemeClr val="bg1"/>
                  </a:solidFill>
                  <a:latin typeface="Arial" charset="0"/>
                </a:rPr>
                <a:t>Y</a:t>
              </a:r>
            </a:p>
          </p:txBody>
        </p:sp>
        <p:sp>
          <p:nvSpPr>
            <p:cNvPr id="35" name="Line 9"/>
            <p:cNvSpPr>
              <a:spLocks noChangeShapeType="1"/>
            </p:cNvSpPr>
            <p:nvPr/>
          </p:nvSpPr>
          <p:spPr bwMode="auto">
            <a:xfrm>
              <a:off x="2789" y="2771"/>
              <a:ext cx="415" cy="0"/>
            </a:xfrm>
            <a:prstGeom prst="line">
              <a:avLst/>
            </a:prstGeom>
            <a:noFill/>
            <a:ln w="3175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6" name="Oval 10"/>
            <p:cNvSpPr>
              <a:spLocks noChangeArrowheads="1"/>
            </p:cNvSpPr>
            <p:nvPr/>
          </p:nvSpPr>
          <p:spPr bwMode="auto">
            <a:xfrm>
              <a:off x="2381" y="3249"/>
              <a:ext cx="408" cy="408"/>
            </a:xfrm>
            <a:prstGeom prst="ellipse">
              <a:avLst/>
            </a:prstGeom>
            <a:noFill/>
            <a:ln w="9525">
              <a:solidFill>
                <a:schemeClr val="bg1"/>
              </a:solidFill>
              <a:prstDash val="dash"/>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mc:AlternateContent xmlns:mc="http://schemas.openxmlformats.org/markup-compatibility/2006">
          <mc:Choice xmlns:a14="http://schemas.microsoft.com/office/drawing/2010/main" xmlns="" Requires="a14">
            <p:sp>
              <p:nvSpPr>
                <p:cNvPr id="37" name="Text Box 11"/>
                <p:cNvSpPr txBox="1">
                  <a:spLocks noChangeArrowheads="1"/>
                </p:cNvSpPr>
                <p:nvPr/>
              </p:nvSpPr>
              <p:spPr bwMode="auto">
                <a:xfrm>
                  <a:off x="2399" y="3249"/>
                  <a:ext cx="463" cy="36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en-US" sz="3200" i="1" dirty="0" smtClean="0">
                                <a:solidFill>
                                  <a:schemeClr val="bg1"/>
                                </a:solidFill>
                                <a:latin typeface="Cambria Math"/>
                              </a:rPr>
                            </m:ctrlPr>
                          </m:sSubPr>
                          <m:e>
                            <m:r>
                              <a:rPr lang="en-US" sz="3200" i="1" dirty="0">
                                <a:solidFill>
                                  <a:schemeClr val="bg1"/>
                                </a:solidFill>
                                <a:latin typeface="Cambria Math"/>
                              </a:rPr>
                              <m:t>𝑋</m:t>
                            </m:r>
                          </m:e>
                          <m:sub>
                            <m:r>
                              <a:rPr lang="en-US" sz="3200" b="0" i="1" dirty="0" smtClean="0">
                                <a:solidFill>
                                  <a:schemeClr val="bg1"/>
                                </a:solidFill>
                                <a:latin typeface="Cambria Math"/>
                              </a:rPr>
                              <m:t>2</m:t>
                            </m:r>
                          </m:sub>
                        </m:sSub>
                      </m:oMath>
                    </m:oMathPara>
                  </a14:m>
                  <a:endParaRPr lang="en-US" sz="3200" b="0" dirty="0">
                    <a:solidFill>
                      <a:schemeClr val="bg1"/>
                    </a:solidFill>
                    <a:latin typeface="Arial" charset="0"/>
                  </a:endParaRPr>
                </a:p>
              </p:txBody>
            </p:sp>
          </mc:Choice>
          <mc:Fallback>
            <p:sp>
              <p:nvSpPr>
                <p:cNvPr id="37" name="Text Box 11"/>
                <p:cNvSpPr txBox="1">
                  <a:spLocks noRot="1" noChangeAspect="1" noMove="1" noResize="1" noEditPoints="1" noAdjustHandles="1" noChangeArrowheads="1" noChangeShapeType="1" noTextEdit="1"/>
                </p:cNvSpPr>
                <p:nvPr/>
              </p:nvSpPr>
              <p:spPr bwMode="auto">
                <a:xfrm>
                  <a:off x="2399" y="3249"/>
                  <a:ext cx="463" cy="368"/>
                </a:xfrm>
                <a:prstGeom prst="rect">
                  <a:avLst/>
                </a:prstGeom>
                <a:blipFill rotWithShape="1">
                  <a:blip r:embed="rId8"/>
                  <a:stretch>
                    <a:fillRect/>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38" name="AutoShape 12"/>
            <p:cNvCxnSpPr>
              <a:cxnSpLocks noChangeShapeType="1"/>
            </p:cNvCxnSpPr>
            <p:nvPr/>
          </p:nvCxnSpPr>
          <p:spPr bwMode="auto">
            <a:xfrm rot="10800000" flipH="1" flipV="1">
              <a:off x="2335" y="2794"/>
              <a:ext cx="1" cy="681"/>
            </a:xfrm>
            <a:prstGeom prst="curvedConnector3">
              <a:avLst>
                <a:gd name="adj1" fmla="val -14400000"/>
              </a:avLst>
            </a:prstGeom>
            <a:noFill/>
            <a:ln w="9525">
              <a:solidFill>
                <a:schemeClr val="bg1"/>
              </a:solidFill>
              <a:prstDash val="dash"/>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9" name="Line 13"/>
            <p:cNvSpPr>
              <a:spLocks noChangeShapeType="1"/>
            </p:cNvSpPr>
            <p:nvPr/>
          </p:nvSpPr>
          <p:spPr bwMode="auto">
            <a:xfrm flipV="1">
              <a:off x="2751" y="2976"/>
              <a:ext cx="499" cy="363"/>
            </a:xfrm>
            <a:prstGeom prst="line">
              <a:avLst/>
            </a:prstGeom>
            <a:noFill/>
            <a:ln w="9525">
              <a:solidFill>
                <a:schemeClr val="bg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spTree>
    <p:extLst>
      <p:ext uri="{BB962C8B-B14F-4D97-AF65-F5344CB8AC3E}">
        <p14:creationId xmlns:p14="http://schemas.microsoft.com/office/powerpoint/2010/main" xmlns="" val="1969197426"/>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par>
                                <p:cTn id="18" presetID="2" presetClass="entr" presetSubtype="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nodeType="clickEffect">
                                  <p:stCondLst>
                                    <p:cond delay="0"/>
                                  </p:stCondLst>
                                  <p:childTnLst>
                                    <p:animEffect transition="out" filter="randombar(horizontal)">
                                      <p:cBhvr>
                                        <p:cTn id="25" dur="500"/>
                                        <p:tgtEl>
                                          <p:spTgt spid="30"/>
                                        </p:tgtEl>
                                      </p:cBhvr>
                                    </p:animEffect>
                                    <p:set>
                                      <p:cBhvr>
                                        <p:cTn id="26" dur="1" fill="hold">
                                          <p:stCondLst>
                                            <p:cond delay="499"/>
                                          </p:stCondLst>
                                        </p:cTn>
                                        <p:tgtEl>
                                          <p:spTgt spid="30"/>
                                        </p:tgtEl>
                                        <p:attrNameLst>
                                          <p:attrName>style.visibility</p:attrName>
                                        </p:attrNameLst>
                                      </p:cBhvr>
                                      <p:to>
                                        <p:strVal val="hidden"/>
                                      </p:to>
                                    </p:set>
                                  </p:childTnLst>
                                </p:cTn>
                              </p:par>
                              <p:par>
                                <p:cTn id="27" presetID="2" presetClass="entr" presetSubtype="4"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2"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par>
                                <p:cTn id="36" presetID="14" presetClass="entr" presetSubtype="1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xit" presetSubtype="32" fill="hold" nodeType="clickEffect">
                                  <p:stCondLst>
                                    <p:cond delay="0"/>
                                  </p:stCondLst>
                                  <p:childTnLst>
                                    <p:animEffect transition="out" filter="circle(out)">
                                      <p:cBhvr>
                                        <p:cTn id="42" dur="1000"/>
                                        <p:tgtEl>
                                          <p:spTgt spid="10"/>
                                        </p:tgtEl>
                                      </p:cBhvr>
                                    </p:animEffect>
                                    <p:set>
                                      <p:cBhvr>
                                        <p:cTn id="43" dur="1" fill="hold">
                                          <p:stCondLst>
                                            <p:cond delay="999"/>
                                          </p:stCondLst>
                                        </p:cTn>
                                        <p:tgtEl>
                                          <p:spTgt spid="10"/>
                                        </p:tgtEl>
                                        <p:attrNameLst>
                                          <p:attrName>style.visibility</p:attrName>
                                        </p:attrNameLst>
                                      </p:cBhvr>
                                      <p:to>
                                        <p:strVal val="hidden"/>
                                      </p:to>
                                    </p:set>
                                  </p:childTnLst>
                                </p:cTn>
                              </p:par>
                              <p:par>
                                <p:cTn id="44" presetID="2" presetClass="entr" presetSubtype="4" fill="hold" nodeType="with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additive="base">
                                        <p:cTn id="4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8" fill="hold">
                            <p:stCondLst>
                              <p:cond delay="1000"/>
                            </p:stCondLst>
                            <p:childTnLst>
                              <p:par>
                                <p:cTn id="49" presetID="2" presetClass="entr" presetSubtype="2"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1+#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par>
                                <p:cTn id="53" presetID="14" presetClass="entr" presetSubtype="1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randombar(horizontal)">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xit" presetSubtype="32" fill="hold" nodeType="clickEffect">
                                  <p:stCondLst>
                                    <p:cond delay="0"/>
                                  </p:stCondLst>
                                  <p:childTnLst>
                                    <p:animEffect transition="out" filter="circle(out)">
                                      <p:cBhvr>
                                        <p:cTn id="59" dur="1000"/>
                                        <p:tgtEl>
                                          <p:spTgt spid="23"/>
                                        </p:tgtEl>
                                      </p:cBhvr>
                                    </p:animEffect>
                                    <p:set>
                                      <p:cBhvr>
                                        <p:cTn id="60" dur="1" fill="hold">
                                          <p:stCondLst>
                                            <p:cond delay="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bwMode="auto">
          <a:xfrm>
            <a:off x="19050" y="0"/>
            <a:ext cx="9144000" cy="6858000"/>
          </a:xfrm>
          <a:prstGeom prst="bevel">
            <a:avLst/>
          </a:prstGeom>
          <a:blipFill>
            <a:blip r:embed="rId2"/>
            <a:tile tx="0" ty="0" sx="100000" sy="100000" flip="none" algn="tl"/>
          </a:blipFill>
          <a:ln w="9525"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charset="0"/>
            </a:endParaRP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876300" y="838200"/>
                <a:ext cx="7391400" cy="5867400"/>
              </a:xfrm>
            </p:spPr>
            <p:txBody>
              <a:bodyPr>
                <a:normAutofit/>
              </a:bodyPr>
              <a:lstStyle/>
              <a:p>
                <a:pPr marL="82296" indent="0" algn="justLow">
                  <a:lnSpc>
                    <a:spcPct val="150000"/>
                  </a:lnSpc>
                  <a:buNone/>
                </a:pPr>
                <a:r>
                  <a:rPr lang="en-US" i="1" dirty="0" smtClean="0">
                    <a:solidFill>
                      <a:schemeClr val="tx2">
                        <a:lumMod val="50000"/>
                      </a:schemeClr>
                    </a:solidFill>
                    <a:effectLst/>
                    <a:latin typeface="Cambria" pitchFamily="18" charset="0"/>
                  </a:rPr>
                  <a:t>In this note we focus on the problem of omitted variables. Suppose that in the true linear model ,</a:t>
                </a:r>
              </a:p>
              <a:p>
                <a:pPr marL="82296" indent="0" algn="ctr">
                  <a:buNone/>
                </a:pPr>
                <a:r>
                  <a:rPr lang="en-US" i="1" dirty="0" smtClean="0">
                    <a:solidFill>
                      <a:schemeClr val="tx2">
                        <a:lumMod val="50000"/>
                      </a:schemeClr>
                    </a:solidFill>
                    <a:effectLst/>
                    <a:latin typeface="Cambria" pitchFamily="18" charset="0"/>
                  </a:rPr>
                  <a:t> </a:t>
                </a:r>
                <a:r>
                  <a:rPr lang="en-US" sz="2800" i="1" dirty="0" smtClean="0">
                    <a:solidFill>
                      <a:schemeClr val="tx2">
                        <a:lumMod val="50000"/>
                      </a:schemeClr>
                    </a:solidFill>
                    <a:effectLst/>
                    <a:latin typeface="Cambria" pitchFamily="18" charset="0"/>
                  </a:rPr>
                  <a:t>y = </a:t>
                </a:r>
                <a14:m>
                  <m:oMath xmlns:m="http://schemas.openxmlformats.org/officeDocument/2006/math">
                    <m:sSub>
                      <m:sSubPr>
                        <m:ctrlPr>
                          <a:rPr lang="en-US" sz="2800" i="1" dirty="0" smtClean="0">
                            <a:solidFill>
                              <a:schemeClr val="tx2">
                                <a:lumMod val="50000"/>
                              </a:schemeClr>
                            </a:solidFill>
                            <a:effectLst/>
                            <a:latin typeface="Cambria Math"/>
                          </a:rPr>
                        </m:ctrlPr>
                      </m:sSubPr>
                      <m:e>
                        <m:r>
                          <a:rPr lang="en-US" sz="2800" b="0" i="1" dirty="0">
                            <a:solidFill>
                              <a:schemeClr val="tx2">
                                <a:lumMod val="50000"/>
                              </a:schemeClr>
                            </a:solidFill>
                            <a:effectLst/>
                            <a:latin typeface="Cambria Math"/>
                            <a:ea typeface="Cambria Math"/>
                          </a:rPr>
                          <m:t>𝛽</m:t>
                        </m:r>
                      </m:e>
                      <m:sub>
                        <m:r>
                          <a:rPr lang="en-US" sz="2800" b="0" i="1" dirty="0" smtClean="0">
                            <a:solidFill>
                              <a:schemeClr val="tx2">
                                <a:lumMod val="50000"/>
                              </a:schemeClr>
                            </a:solidFill>
                            <a:effectLst/>
                            <a:latin typeface="Cambria Math"/>
                          </a:rPr>
                          <m:t>0</m:t>
                        </m:r>
                      </m:sub>
                    </m:sSub>
                    <m:r>
                      <a:rPr lang="en-US" sz="2800" b="0" i="1" dirty="0" smtClean="0">
                        <a:solidFill>
                          <a:schemeClr val="tx2">
                            <a:lumMod val="50000"/>
                          </a:schemeClr>
                        </a:solidFill>
                        <a:effectLst/>
                        <a:latin typeface="Cambria Math"/>
                      </a:rPr>
                      <m:t>+</m:t>
                    </m:r>
                    <m:sSub>
                      <m:sSubPr>
                        <m:ctrlPr>
                          <a:rPr lang="en-US" sz="2800" i="1" dirty="0" smtClean="0">
                            <a:solidFill>
                              <a:schemeClr val="tx2">
                                <a:lumMod val="50000"/>
                              </a:schemeClr>
                            </a:solidFill>
                            <a:effectLst/>
                            <a:latin typeface="Cambria Math"/>
                          </a:rPr>
                        </m:ctrlPr>
                      </m:sSubPr>
                      <m:e>
                        <m:r>
                          <a:rPr lang="en-US" sz="2800" b="0" i="1" dirty="0" smtClean="0">
                            <a:solidFill>
                              <a:schemeClr val="tx2">
                                <a:lumMod val="50000"/>
                              </a:schemeClr>
                            </a:solidFill>
                            <a:effectLst/>
                            <a:latin typeface="Cambria Math"/>
                            <a:ea typeface="Cambria Math"/>
                          </a:rPr>
                          <m:t>𝛽</m:t>
                        </m:r>
                      </m:e>
                      <m:sub>
                        <m:r>
                          <a:rPr lang="en-US" sz="2800" b="0" i="1" dirty="0" smtClean="0">
                            <a:solidFill>
                              <a:schemeClr val="tx2">
                                <a:lumMod val="50000"/>
                              </a:schemeClr>
                            </a:solidFill>
                            <a:effectLst/>
                            <a:latin typeface="Cambria Math"/>
                          </a:rPr>
                          <m:t>1</m:t>
                        </m:r>
                      </m:sub>
                    </m:sSub>
                    <m:sSub>
                      <m:sSubPr>
                        <m:ctrlPr>
                          <a:rPr lang="en-US" sz="2800" i="1" dirty="0" smtClean="0">
                            <a:solidFill>
                              <a:schemeClr val="tx2">
                                <a:lumMod val="50000"/>
                              </a:schemeClr>
                            </a:solidFill>
                            <a:effectLst/>
                            <a:latin typeface="Cambria Math"/>
                          </a:rPr>
                        </m:ctrlPr>
                      </m:sSubPr>
                      <m:e>
                        <m:r>
                          <a:rPr lang="en-US" sz="2800" b="0" i="1" dirty="0" smtClean="0">
                            <a:solidFill>
                              <a:schemeClr val="tx2">
                                <a:lumMod val="50000"/>
                              </a:schemeClr>
                            </a:solidFill>
                            <a:effectLst/>
                            <a:latin typeface="Cambria Math"/>
                          </a:rPr>
                          <m:t>𝑥</m:t>
                        </m:r>
                      </m:e>
                      <m:sub>
                        <m:r>
                          <a:rPr lang="en-US" sz="2800" b="0" i="1" dirty="0" smtClean="0">
                            <a:solidFill>
                              <a:schemeClr val="tx2">
                                <a:lumMod val="50000"/>
                              </a:schemeClr>
                            </a:solidFill>
                            <a:effectLst/>
                            <a:latin typeface="Cambria Math"/>
                          </a:rPr>
                          <m:t>1</m:t>
                        </m:r>
                      </m:sub>
                    </m:sSub>
                    <m:r>
                      <a:rPr lang="en-US" sz="2800" b="0" i="1" dirty="0" smtClean="0">
                        <a:solidFill>
                          <a:schemeClr val="tx2">
                            <a:lumMod val="50000"/>
                          </a:schemeClr>
                        </a:solidFill>
                        <a:effectLst/>
                        <a:latin typeface="Cambria Math"/>
                      </a:rPr>
                      <m:t>+</m:t>
                    </m:r>
                    <m:sSub>
                      <m:sSubPr>
                        <m:ctrlPr>
                          <a:rPr lang="en-US" sz="2800" b="0" i="1" dirty="0" smtClean="0">
                            <a:solidFill>
                              <a:schemeClr val="tx2">
                                <a:lumMod val="50000"/>
                              </a:schemeClr>
                            </a:solidFill>
                            <a:effectLst/>
                            <a:latin typeface="Cambria Math"/>
                          </a:rPr>
                        </m:ctrlPr>
                      </m:sSubPr>
                      <m:e>
                        <m:r>
                          <a:rPr lang="en-US" sz="2800" b="0" i="1" dirty="0" smtClean="0">
                            <a:solidFill>
                              <a:schemeClr val="tx2">
                                <a:lumMod val="50000"/>
                              </a:schemeClr>
                            </a:solidFill>
                            <a:effectLst/>
                            <a:latin typeface="Cambria Math"/>
                            <a:ea typeface="Cambria Math"/>
                          </a:rPr>
                          <m:t>𝛽</m:t>
                        </m:r>
                      </m:e>
                      <m:sub>
                        <m:r>
                          <a:rPr lang="en-US" sz="2800" b="0" i="1" dirty="0" smtClean="0">
                            <a:solidFill>
                              <a:schemeClr val="tx2">
                                <a:lumMod val="50000"/>
                              </a:schemeClr>
                            </a:solidFill>
                            <a:effectLst/>
                            <a:latin typeface="Cambria Math"/>
                          </a:rPr>
                          <m:t>2</m:t>
                        </m:r>
                      </m:sub>
                    </m:sSub>
                    <m:sSub>
                      <m:sSubPr>
                        <m:ctrlPr>
                          <a:rPr lang="en-US" sz="2800" b="0" i="1" dirty="0" smtClean="0">
                            <a:solidFill>
                              <a:schemeClr val="tx2">
                                <a:lumMod val="50000"/>
                              </a:schemeClr>
                            </a:solidFill>
                            <a:effectLst/>
                            <a:latin typeface="Cambria Math"/>
                          </a:rPr>
                        </m:ctrlPr>
                      </m:sSubPr>
                      <m:e>
                        <m:r>
                          <a:rPr lang="en-US" sz="2800" b="0" i="1" dirty="0" smtClean="0">
                            <a:solidFill>
                              <a:schemeClr val="tx2">
                                <a:lumMod val="50000"/>
                              </a:schemeClr>
                            </a:solidFill>
                            <a:effectLst/>
                            <a:latin typeface="Cambria Math"/>
                          </a:rPr>
                          <m:t>𝑥</m:t>
                        </m:r>
                      </m:e>
                      <m:sub>
                        <m:r>
                          <a:rPr lang="en-US" sz="2800" b="0" i="1" dirty="0" smtClean="0">
                            <a:solidFill>
                              <a:schemeClr val="tx2">
                                <a:lumMod val="50000"/>
                              </a:schemeClr>
                            </a:solidFill>
                            <a:effectLst/>
                            <a:latin typeface="Cambria Math"/>
                          </a:rPr>
                          <m:t>2</m:t>
                        </m:r>
                      </m:sub>
                    </m:sSub>
                    <m:r>
                      <a:rPr lang="en-US" sz="2800" b="0" i="1" dirty="0" smtClean="0">
                        <a:solidFill>
                          <a:schemeClr val="tx2">
                            <a:lumMod val="50000"/>
                          </a:schemeClr>
                        </a:solidFill>
                        <a:effectLst/>
                        <a:latin typeface="Cambria Math"/>
                      </a:rPr>
                      <m:t>+</m:t>
                    </m:r>
                    <m:r>
                      <a:rPr lang="en-US" sz="2800" b="0" i="1" dirty="0" smtClean="0">
                        <a:solidFill>
                          <a:schemeClr val="tx2">
                            <a:lumMod val="50000"/>
                          </a:schemeClr>
                        </a:solidFill>
                        <a:effectLst/>
                        <a:latin typeface="Cambria Math"/>
                      </a:rPr>
                      <m:t>𝑢</m:t>
                    </m:r>
                  </m:oMath>
                </a14:m>
                <a:endParaRPr lang="en-US" sz="2800" i="1" dirty="0">
                  <a:solidFill>
                    <a:schemeClr val="tx2">
                      <a:lumMod val="50000"/>
                    </a:schemeClr>
                  </a:solidFill>
                  <a:latin typeface="Cambria" pitchFamily="18" charset="0"/>
                </a:endParaRPr>
              </a:p>
              <a:p>
                <a:pPr marL="82296" indent="0" algn="justLow">
                  <a:lnSpc>
                    <a:spcPct val="150000"/>
                  </a:lnSpc>
                  <a:buNone/>
                </a:pPr>
                <a:r>
                  <a:rPr lang="en-US" i="1" dirty="0" smtClean="0">
                    <a:solidFill>
                      <a:schemeClr val="tx2">
                        <a:lumMod val="50000"/>
                      </a:schemeClr>
                    </a:solidFill>
                    <a:effectLst/>
                    <a:latin typeface="Cambria" pitchFamily="18" charset="0"/>
                  </a:rPr>
                  <a:t>we </a:t>
                </a:r>
                <a:r>
                  <a:rPr lang="en-US" i="1" dirty="0">
                    <a:solidFill>
                      <a:schemeClr val="tx2">
                        <a:lumMod val="50000"/>
                      </a:schemeClr>
                    </a:solidFill>
                    <a:effectLst/>
                    <a:latin typeface="Cambria" pitchFamily="18" charset="0"/>
                  </a:rPr>
                  <a:t>simply do not have data for </a:t>
                </a:r>
                <a14:m>
                  <m:oMath xmlns:m="http://schemas.openxmlformats.org/officeDocument/2006/math">
                    <m:sSub>
                      <m:sSubPr>
                        <m:ctrlPr>
                          <a:rPr lang="en-US" i="1" dirty="0" smtClean="0">
                            <a:solidFill>
                              <a:schemeClr val="tx2">
                                <a:lumMod val="50000"/>
                              </a:schemeClr>
                            </a:solidFill>
                            <a:effectLst/>
                            <a:latin typeface="Cambria Math"/>
                          </a:rPr>
                        </m:ctrlPr>
                      </m:sSubPr>
                      <m:e>
                        <m:r>
                          <m:rPr>
                            <m:nor/>
                          </m:rPr>
                          <a:rPr lang="en-US" i="1" dirty="0">
                            <a:solidFill>
                              <a:schemeClr val="tx2">
                                <a:lumMod val="50000"/>
                              </a:schemeClr>
                            </a:solidFill>
                            <a:effectLst/>
                            <a:latin typeface="Cambria" pitchFamily="18" charset="0"/>
                          </a:rPr>
                          <m:t>x</m:t>
                        </m:r>
                      </m:e>
                      <m:sub>
                        <m:r>
                          <a:rPr lang="en-US" b="0" i="1" dirty="0">
                            <a:solidFill>
                              <a:schemeClr val="tx2">
                                <a:lumMod val="50000"/>
                              </a:schemeClr>
                            </a:solidFill>
                            <a:effectLst/>
                            <a:latin typeface="Cambria Math"/>
                          </a:rPr>
                          <m:t>2</m:t>
                        </m:r>
                      </m:sub>
                    </m:sSub>
                  </m:oMath>
                </a14:m>
                <a:r>
                  <a:rPr lang="en-US" i="1" dirty="0">
                    <a:solidFill>
                      <a:schemeClr val="tx2">
                        <a:lumMod val="50000"/>
                      </a:schemeClr>
                    </a:solidFill>
                    <a:effectLst/>
                    <a:latin typeface="Cambria" pitchFamily="18" charset="0"/>
                  </a:rPr>
                  <a:t>. So instead we estimate the following</a:t>
                </a:r>
              </a:p>
              <a:p>
                <a:pPr marL="82296" indent="0" algn="ctr">
                  <a:buNone/>
                </a:pPr>
                <a:r>
                  <a:rPr lang="en-US" i="1" dirty="0">
                    <a:solidFill>
                      <a:schemeClr val="tx2">
                        <a:lumMod val="50000"/>
                      </a:schemeClr>
                    </a:solidFill>
                    <a:effectLst/>
                    <a:latin typeface="Cambria" pitchFamily="18" charset="0"/>
                  </a:rPr>
                  <a:t> </a:t>
                </a:r>
                <a:r>
                  <a:rPr lang="en-US" i="1" dirty="0" smtClean="0">
                    <a:solidFill>
                      <a:schemeClr val="tx2">
                        <a:lumMod val="50000"/>
                      </a:schemeClr>
                    </a:solidFill>
                    <a:effectLst/>
                    <a:latin typeface="Cambria" pitchFamily="18" charset="0"/>
                  </a:rPr>
                  <a:t>y = </a:t>
                </a:r>
                <a14:m>
                  <m:oMath xmlns:m="http://schemas.openxmlformats.org/officeDocument/2006/math">
                    <m:sSub>
                      <m:sSubPr>
                        <m:ctrlPr>
                          <a:rPr lang="en-US" i="1" dirty="0" smtClean="0">
                            <a:solidFill>
                              <a:schemeClr val="tx2">
                                <a:lumMod val="50000"/>
                              </a:schemeClr>
                            </a:solidFill>
                            <a:effectLst/>
                            <a:latin typeface="Cambria Math"/>
                          </a:rPr>
                        </m:ctrlPr>
                      </m:sSubPr>
                      <m:e>
                        <m:r>
                          <a:rPr lang="en-US" b="0" i="1" dirty="0">
                            <a:solidFill>
                              <a:schemeClr val="tx2">
                                <a:lumMod val="50000"/>
                              </a:schemeClr>
                            </a:solidFill>
                            <a:effectLst/>
                            <a:latin typeface="Cambria Math"/>
                            <a:ea typeface="Cambria Math"/>
                          </a:rPr>
                          <m:t>𝛽</m:t>
                        </m:r>
                      </m:e>
                      <m:sub>
                        <m:r>
                          <a:rPr lang="en-US" b="0" i="1" dirty="0" smtClean="0">
                            <a:solidFill>
                              <a:schemeClr val="tx2">
                                <a:lumMod val="50000"/>
                              </a:schemeClr>
                            </a:solidFill>
                            <a:effectLst/>
                            <a:latin typeface="Cambria Math"/>
                          </a:rPr>
                          <m:t>0</m:t>
                        </m:r>
                      </m:sub>
                    </m:sSub>
                    <m:r>
                      <a:rPr lang="en-US" b="0" i="1" dirty="0" smtClean="0">
                        <a:solidFill>
                          <a:schemeClr val="tx2">
                            <a:lumMod val="50000"/>
                          </a:schemeClr>
                        </a:solidFill>
                        <a:effectLst/>
                        <a:latin typeface="Cambria Math"/>
                      </a:rPr>
                      <m:t>+</m:t>
                    </m:r>
                    <m:sSub>
                      <m:sSubPr>
                        <m:ctrlPr>
                          <a:rPr lang="en-US" i="1" dirty="0" smtClean="0">
                            <a:solidFill>
                              <a:schemeClr val="tx2">
                                <a:lumMod val="50000"/>
                              </a:schemeClr>
                            </a:solidFill>
                            <a:effectLst/>
                            <a:latin typeface="Cambria Math"/>
                          </a:rPr>
                        </m:ctrlPr>
                      </m:sSubPr>
                      <m:e>
                        <m:r>
                          <a:rPr lang="en-US" b="0" i="1" dirty="0" smtClean="0">
                            <a:solidFill>
                              <a:schemeClr val="tx2">
                                <a:lumMod val="50000"/>
                              </a:schemeClr>
                            </a:solidFill>
                            <a:effectLst/>
                            <a:latin typeface="Cambria Math"/>
                            <a:ea typeface="Cambria Math"/>
                          </a:rPr>
                          <m:t>𝛽</m:t>
                        </m:r>
                      </m:e>
                      <m:sub>
                        <m:r>
                          <a:rPr lang="en-US" b="0" i="1" dirty="0" smtClean="0">
                            <a:solidFill>
                              <a:schemeClr val="tx2">
                                <a:lumMod val="50000"/>
                              </a:schemeClr>
                            </a:solidFill>
                            <a:effectLst/>
                            <a:latin typeface="Cambria Math"/>
                          </a:rPr>
                          <m:t>1</m:t>
                        </m:r>
                      </m:sub>
                    </m:sSub>
                    <m:sSub>
                      <m:sSubPr>
                        <m:ctrlPr>
                          <a:rPr lang="en-US" i="1" dirty="0" smtClean="0">
                            <a:solidFill>
                              <a:schemeClr val="tx2">
                                <a:lumMod val="50000"/>
                              </a:schemeClr>
                            </a:solidFill>
                            <a:effectLst/>
                            <a:latin typeface="Cambria Math"/>
                          </a:rPr>
                        </m:ctrlPr>
                      </m:sSubPr>
                      <m:e>
                        <m:r>
                          <a:rPr lang="en-US" b="0" i="1" dirty="0" smtClean="0">
                            <a:solidFill>
                              <a:schemeClr val="tx2">
                                <a:lumMod val="50000"/>
                              </a:schemeClr>
                            </a:solidFill>
                            <a:effectLst/>
                            <a:latin typeface="Cambria Math"/>
                          </a:rPr>
                          <m:t>𝑥</m:t>
                        </m:r>
                      </m:e>
                      <m:sub>
                        <m:r>
                          <a:rPr lang="en-US" b="0" i="1" dirty="0" smtClean="0">
                            <a:solidFill>
                              <a:schemeClr val="tx2">
                                <a:lumMod val="50000"/>
                              </a:schemeClr>
                            </a:solidFill>
                            <a:effectLst/>
                            <a:latin typeface="Cambria Math"/>
                          </a:rPr>
                          <m:t>1</m:t>
                        </m:r>
                      </m:sub>
                    </m:sSub>
                    <m:r>
                      <a:rPr lang="en-US" b="0" i="1" dirty="0" smtClean="0">
                        <a:solidFill>
                          <a:schemeClr val="tx2">
                            <a:lumMod val="50000"/>
                          </a:schemeClr>
                        </a:solidFill>
                        <a:effectLst/>
                        <a:latin typeface="Cambria Math"/>
                      </a:rPr>
                      <m:t>+</m:t>
                    </m:r>
                    <m:r>
                      <a:rPr lang="en-US" b="0" i="1" dirty="0" smtClean="0">
                        <a:solidFill>
                          <a:schemeClr val="tx2">
                            <a:lumMod val="50000"/>
                          </a:schemeClr>
                        </a:solidFill>
                        <a:effectLst/>
                        <a:latin typeface="Cambria Math"/>
                      </a:rPr>
                      <m:t>𝑣</m:t>
                    </m:r>
                  </m:oMath>
                </a14:m>
                <a:endParaRPr lang="en-US" i="1" dirty="0">
                  <a:solidFill>
                    <a:schemeClr val="tx2">
                      <a:lumMod val="50000"/>
                    </a:schemeClr>
                  </a:solidFill>
                  <a:latin typeface="Cambria"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76300" y="838200"/>
                <a:ext cx="7391400" cy="5867400"/>
              </a:xfrm>
              <a:blipFill rotWithShape="1">
                <a:blip r:embed="rId3"/>
                <a:stretch>
                  <a:fillRect l="-990" r="-3300"/>
                </a:stretch>
              </a:blipFill>
            </p:spPr>
            <p:txBody>
              <a:bodyPr/>
              <a:lstStyle/>
              <a:p>
                <a:r>
                  <a:rPr lang="en-US">
                    <a:noFill/>
                  </a:rPr>
                  <a:t> </a:t>
                </a:r>
              </a:p>
            </p:txBody>
          </p:sp>
        </mc:Fallback>
      </mc:AlternateContent>
      <p:sp>
        <p:nvSpPr>
          <p:cNvPr id="2" name="Title 1"/>
          <p:cNvSpPr>
            <a:spLocks noGrp="1"/>
          </p:cNvSpPr>
          <p:nvPr>
            <p:ph type="title"/>
          </p:nvPr>
        </p:nvSpPr>
        <p:spPr>
          <a:xfrm>
            <a:off x="1447800" y="0"/>
            <a:ext cx="5911596" cy="9144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ysClr val="windowText" lastClr="000000"/>
                  </a:solidFill>
                </a:ln>
                <a:solidFill>
                  <a:srgbClr val="FFCCCC"/>
                </a:solidFill>
                <a:effectLst>
                  <a:outerShdw blurRad="50800" dist="39000" dir="5460000" algn="tl">
                    <a:srgbClr val="000000">
                      <a:alpha val="38000"/>
                    </a:srgbClr>
                  </a:outerShdw>
                </a:effectLst>
                <a:latin typeface="Segoe Print" pitchFamily="2" charset="0"/>
              </a:rPr>
              <a:t>Omitted Variables</a:t>
            </a:r>
          </a:p>
        </p:txBody>
      </p:sp>
      <p:sp>
        <p:nvSpPr>
          <p:cNvPr id="4" name="Slide Number Placeholder 3"/>
          <p:cNvSpPr>
            <a:spLocks noGrp="1"/>
          </p:cNvSpPr>
          <p:nvPr>
            <p:ph type="sldNum" sz="quarter" idx="12"/>
          </p:nvPr>
        </p:nvSpPr>
        <p:spPr/>
        <p:txBody>
          <a:bodyPr/>
          <a:lstStyle/>
          <a:p>
            <a:fld id="{BAA2FC65-A537-49F0-A561-C4672F9859FB}" type="slidenum">
              <a:rPr lang="en-US" sz="1800" smtClean="0">
                <a:solidFill>
                  <a:schemeClr val="bg1"/>
                </a:solidFill>
              </a:rPr>
              <a:pPr/>
              <a:t>7</a:t>
            </a:fld>
            <a:endParaRPr lang="en-US" sz="1800" dirty="0">
              <a:solidFill>
                <a:schemeClr val="bg1"/>
              </a:solidFill>
            </a:endParaRPr>
          </a:p>
        </p:txBody>
      </p:sp>
    </p:spTree>
    <p:extLst>
      <p:ext uri="{BB962C8B-B14F-4D97-AF65-F5344CB8AC3E}">
        <p14:creationId xmlns:p14="http://schemas.microsoft.com/office/powerpoint/2010/main" xmlns="" val="863143099"/>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57200" y="2209800"/>
                <a:ext cx="7086600" cy="5126963"/>
              </a:xfrm>
            </p:spPr>
            <p:txBody>
              <a:bodyPr>
                <a:noAutofit/>
              </a:bodyPr>
              <a:lstStyle/>
              <a:p>
                <a:pPr marL="0" indent="0" algn="l" rtl="0">
                  <a:buNone/>
                </a:pPr>
                <a:r>
                  <a:rPr lang="en-US" sz="3200" i="1" dirty="0" smtClean="0">
                    <a:solidFill>
                      <a:schemeClr val="accent1">
                        <a:lumMod val="50000"/>
                      </a:schemeClr>
                    </a:solidFill>
                    <a:latin typeface="Cambria" pitchFamily="18" charset="0"/>
                  </a:rPr>
                  <a:t>Y </a:t>
                </a:r>
                <a:r>
                  <a:rPr lang="en-US" sz="3200" i="1" dirty="0">
                    <a:solidFill>
                      <a:schemeClr val="accent1">
                        <a:lumMod val="50000"/>
                      </a:schemeClr>
                    </a:solidFill>
                    <a:latin typeface="Cambria" pitchFamily="18" charset="0"/>
                  </a:rPr>
                  <a:t>is earnings, </a:t>
                </a:r>
                <a14:m>
                  <m:oMath xmlns:m="http://schemas.openxmlformats.org/officeDocument/2006/math">
                    <m:sSub>
                      <m:sSubPr>
                        <m:ctrlPr>
                          <a:rPr lang="en-US" sz="3200" i="1" dirty="0">
                            <a:solidFill>
                              <a:schemeClr val="accent1">
                                <a:lumMod val="50000"/>
                              </a:schemeClr>
                            </a:solidFill>
                            <a:latin typeface="Cambria Math"/>
                          </a:rPr>
                        </m:ctrlPr>
                      </m:sSubPr>
                      <m:e>
                        <m:r>
                          <a:rPr lang="en-US" sz="3200" i="1" dirty="0">
                            <a:solidFill>
                              <a:schemeClr val="accent1">
                                <a:lumMod val="50000"/>
                              </a:schemeClr>
                            </a:solidFill>
                            <a:latin typeface="Cambria Math"/>
                          </a:rPr>
                          <m:t>𝑋</m:t>
                        </m:r>
                      </m:e>
                      <m:sub>
                        <m:r>
                          <a:rPr lang="en-US" sz="3200" b="0" i="1" dirty="0" smtClean="0">
                            <a:solidFill>
                              <a:schemeClr val="accent1">
                                <a:lumMod val="50000"/>
                              </a:schemeClr>
                            </a:solidFill>
                            <a:latin typeface="Cambria Math"/>
                          </a:rPr>
                          <m:t>1</m:t>
                        </m:r>
                      </m:sub>
                    </m:sSub>
                  </m:oMath>
                </a14:m>
                <a:r>
                  <a:rPr lang="en-US" sz="3200" i="1" dirty="0">
                    <a:solidFill>
                      <a:schemeClr val="accent1">
                        <a:lumMod val="50000"/>
                      </a:schemeClr>
                    </a:solidFill>
                    <a:latin typeface="Cambria" pitchFamily="18" charset="0"/>
                  </a:rPr>
                  <a:t> is </a:t>
                </a:r>
                <a:r>
                  <a:rPr lang="en-US" sz="3200" i="1" dirty="0" smtClean="0">
                    <a:solidFill>
                      <a:schemeClr val="accent1">
                        <a:lumMod val="50000"/>
                      </a:schemeClr>
                    </a:solidFill>
                    <a:latin typeface="Cambria" pitchFamily="18" charset="0"/>
                  </a:rPr>
                  <a:t>education, and </a:t>
                </a:r>
                <a14:m>
                  <m:oMath xmlns:m="http://schemas.openxmlformats.org/officeDocument/2006/math">
                    <m:sSub>
                      <m:sSubPr>
                        <m:ctrlPr>
                          <a:rPr lang="en-US" sz="3200" i="1" dirty="0" smtClean="0">
                            <a:solidFill>
                              <a:schemeClr val="accent1">
                                <a:lumMod val="50000"/>
                              </a:schemeClr>
                            </a:solidFill>
                            <a:latin typeface="Cambria Math"/>
                          </a:rPr>
                        </m:ctrlPr>
                      </m:sSubPr>
                      <m:e>
                        <m:r>
                          <a:rPr lang="en-US" sz="3200" i="1" dirty="0">
                            <a:solidFill>
                              <a:schemeClr val="accent1">
                                <a:lumMod val="50000"/>
                              </a:schemeClr>
                            </a:solidFill>
                            <a:latin typeface="Cambria Math"/>
                          </a:rPr>
                          <m:t>𝑋</m:t>
                        </m:r>
                      </m:e>
                      <m:sub>
                        <m:r>
                          <a:rPr lang="en-US" sz="3200" i="1" dirty="0">
                            <a:solidFill>
                              <a:schemeClr val="accent1">
                                <a:lumMod val="50000"/>
                              </a:schemeClr>
                            </a:solidFill>
                            <a:latin typeface="Cambria Math"/>
                          </a:rPr>
                          <m:t>2</m:t>
                        </m:r>
                      </m:sub>
                    </m:sSub>
                  </m:oMath>
                </a14:m>
                <a:endParaRPr lang="en-US" sz="3200" i="1" dirty="0" smtClean="0">
                  <a:solidFill>
                    <a:schemeClr val="accent1">
                      <a:lumMod val="50000"/>
                    </a:schemeClr>
                  </a:solidFill>
                  <a:latin typeface="Cambria" pitchFamily="18" charset="0"/>
                </a:endParaRPr>
              </a:p>
              <a:p>
                <a:pPr marL="0" indent="0" algn="l" rtl="0">
                  <a:lnSpc>
                    <a:spcPct val="150000"/>
                  </a:lnSpc>
                  <a:buNone/>
                </a:pPr>
                <a:r>
                  <a:rPr lang="en-US" sz="3200" i="1" dirty="0">
                    <a:solidFill>
                      <a:schemeClr val="accent1">
                        <a:lumMod val="50000"/>
                      </a:schemeClr>
                    </a:solidFill>
                    <a:latin typeface="Cambria" pitchFamily="18" charset="0"/>
                  </a:rPr>
                  <a:t> </a:t>
                </a:r>
                <a:r>
                  <a:rPr lang="en-US" sz="3200" i="1" dirty="0" smtClean="0">
                    <a:solidFill>
                      <a:schemeClr val="accent1">
                        <a:lumMod val="50000"/>
                      </a:schemeClr>
                    </a:solidFill>
                    <a:latin typeface="Cambria" pitchFamily="18" charset="0"/>
                  </a:rPr>
                  <a:t>is </a:t>
                </a:r>
                <a:r>
                  <a:rPr lang="en-US" sz="3200" i="1" dirty="0">
                    <a:solidFill>
                      <a:schemeClr val="accent1">
                        <a:lumMod val="50000"/>
                      </a:schemeClr>
                    </a:solidFill>
                    <a:latin typeface="Cambria" pitchFamily="18" charset="0"/>
                  </a:rPr>
                  <a:t>“work ethic</a:t>
                </a:r>
                <a:r>
                  <a:rPr lang="en-US" sz="3200" i="1" dirty="0" smtClean="0">
                    <a:solidFill>
                      <a:schemeClr val="accent1">
                        <a:lumMod val="50000"/>
                      </a:schemeClr>
                    </a:solidFill>
                    <a:latin typeface="Cambria" pitchFamily="18" charset="0"/>
                  </a:rPr>
                  <a:t>” – we </a:t>
                </a:r>
                <a:r>
                  <a:rPr lang="en-US" sz="3200" i="1" dirty="0">
                    <a:solidFill>
                      <a:schemeClr val="accent1">
                        <a:lumMod val="50000"/>
                      </a:schemeClr>
                    </a:solidFill>
                    <a:latin typeface="Cambria" pitchFamily="18" charset="0"/>
                  </a:rPr>
                  <a:t>don’t observe a person’s work ethic in the </a:t>
                </a:r>
                <a:r>
                  <a:rPr lang="en-US" sz="3200" i="1" dirty="0" smtClean="0">
                    <a:solidFill>
                      <a:schemeClr val="accent1">
                        <a:lumMod val="50000"/>
                      </a:schemeClr>
                    </a:solidFill>
                    <a:latin typeface="Cambria" pitchFamily="18" charset="0"/>
                  </a:rPr>
                  <a:t>data , </a:t>
                </a:r>
                <a:r>
                  <a:rPr lang="en-US" sz="3200" i="1" dirty="0">
                    <a:solidFill>
                      <a:schemeClr val="accent1">
                        <a:lumMod val="50000"/>
                      </a:schemeClr>
                    </a:solidFill>
                    <a:latin typeface="Cambria" pitchFamily="18" charset="0"/>
                  </a:rPr>
                  <a:t>so we can’t include it </a:t>
                </a:r>
                <a:r>
                  <a:rPr lang="en-US" sz="3200" i="1" dirty="0" smtClean="0">
                    <a:solidFill>
                      <a:schemeClr val="accent1">
                        <a:lumMod val="50000"/>
                      </a:schemeClr>
                    </a:solidFill>
                    <a:latin typeface="Cambria" pitchFamily="18" charset="0"/>
                  </a:rPr>
                  <a:t>in </a:t>
                </a:r>
                <a:r>
                  <a:rPr lang="en-US" sz="3200" i="1" dirty="0">
                    <a:solidFill>
                      <a:schemeClr val="accent1">
                        <a:lumMod val="50000"/>
                      </a:schemeClr>
                    </a:solidFill>
                    <a:latin typeface="Cambria" pitchFamily="18" charset="0"/>
                  </a:rPr>
                  <a:t>the regression </a:t>
                </a:r>
                <a:r>
                  <a:rPr lang="en-US" sz="3200" i="1" dirty="0" smtClean="0">
                    <a:solidFill>
                      <a:schemeClr val="accent1">
                        <a:lumMod val="50000"/>
                      </a:schemeClr>
                    </a:solidFill>
                    <a:latin typeface="Cambria" pitchFamily="18" charset="0"/>
                  </a:rPr>
                  <a:t>model.</a:t>
                </a:r>
              </a:p>
              <a:p>
                <a:pPr marL="0" indent="0" algn="l" rtl="0">
                  <a:lnSpc>
                    <a:spcPct val="150000"/>
                  </a:lnSpc>
                  <a:buNone/>
                </a:pPr>
                <a:r>
                  <a:rPr lang="en-US" sz="3200" i="1" dirty="0">
                    <a:solidFill>
                      <a:schemeClr val="accent1">
                        <a:lumMod val="50000"/>
                      </a:schemeClr>
                    </a:solidFill>
                    <a:latin typeface="Cambria" pitchFamily="18" charset="0"/>
                  </a:rPr>
                  <a:t>we omit the variable </a:t>
                </a:r>
                <a14:m>
                  <m:oMath xmlns:m="http://schemas.openxmlformats.org/officeDocument/2006/math">
                    <m:sSub>
                      <m:sSubPr>
                        <m:ctrlPr>
                          <a:rPr lang="en-US" sz="3200" i="1" dirty="0">
                            <a:solidFill>
                              <a:schemeClr val="accent1">
                                <a:lumMod val="50000"/>
                              </a:schemeClr>
                            </a:solidFill>
                            <a:latin typeface="Cambria Math"/>
                          </a:rPr>
                        </m:ctrlPr>
                      </m:sSubPr>
                      <m:e>
                        <m:r>
                          <a:rPr lang="en-US" sz="3200" i="1" dirty="0">
                            <a:solidFill>
                              <a:schemeClr val="accent1">
                                <a:lumMod val="50000"/>
                              </a:schemeClr>
                            </a:solidFill>
                            <a:latin typeface="Cambria Math"/>
                          </a:rPr>
                          <m:t>𝑋</m:t>
                        </m:r>
                      </m:e>
                      <m:sub>
                        <m:r>
                          <a:rPr lang="en-US" sz="3200" i="1" dirty="0">
                            <a:solidFill>
                              <a:schemeClr val="accent1">
                                <a:lumMod val="50000"/>
                              </a:schemeClr>
                            </a:solidFill>
                            <a:latin typeface="Cambria Math"/>
                          </a:rPr>
                          <m:t>2</m:t>
                        </m:r>
                      </m:sub>
                    </m:sSub>
                  </m:oMath>
                </a14:m>
                <a:r>
                  <a:rPr lang="en-US" sz="3200" i="1" dirty="0">
                    <a:solidFill>
                      <a:schemeClr val="accent1">
                        <a:lumMod val="50000"/>
                      </a:schemeClr>
                    </a:solidFill>
                    <a:latin typeface="Cambria" pitchFamily="18" charset="0"/>
                  </a:rPr>
                  <a:t> from our </a:t>
                </a:r>
                <a:r>
                  <a:rPr lang="en-US" sz="3200" i="1" dirty="0" smtClean="0">
                    <a:solidFill>
                      <a:schemeClr val="accent1">
                        <a:lumMod val="50000"/>
                      </a:schemeClr>
                    </a:solidFill>
                    <a:latin typeface="Cambria" pitchFamily="18" charset="0"/>
                  </a:rPr>
                  <a:t>model.</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2209800"/>
                <a:ext cx="7086600" cy="5126963"/>
              </a:xfrm>
              <a:blipFill rotWithShape="1">
                <a:blip r:embed="rId3"/>
                <a:stretch>
                  <a:fillRect l="-2150" t="-1546" r="-25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8382000" y="6248400"/>
            <a:ext cx="512504" cy="365125"/>
          </a:xfrm>
        </p:spPr>
        <p:txBody>
          <a:bodyPr/>
          <a:lstStyle/>
          <a:p>
            <a:fld id="{BAA2FC65-A537-49F0-A561-C4672F9859FB}" type="slidenum">
              <a:rPr lang="en-US" sz="1800" smtClean="0">
                <a:solidFill>
                  <a:schemeClr val="bg1"/>
                </a:solidFill>
              </a:rPr>
              <a:pPr/>
              <a:t>8</a:t>
            </a:fld>
            <a:endParaRPr lang="en-US" sz="1800" dirty="0">
              <a:solidFill>
                <a:schemeClr val="bg1"/>
              </a:solidFill>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xmlns="">
                  <a14:imgLayer r:embed="rId5">
                    <a14:imgEffect>
                      <a14:backgroundRemoval t="737" b="100000" l="10000" r="90000">
                        <a14:foregroundMark x1="77711" y1="25368" x2="77711" y2="25368"/>
                        <a14:foregroundMark x1="82053" y1="24632" x2="74447" y2="27544"/>
                        <a14:foregroundMark x1="81526" y1="89860" x2="81526" y2="79719"/>
                        <a14:foregroundMark x1="70105" y1="87684" x2="73368" y2="74632"/>
                        <a14:backgroundMark x1="34237" y1="72456" x2="63053" y2="98561"/>
                        <a14:backgroundMark x1="75553" y1="90596" x2="76632" y2="67404"/>
                      </a14:backgroundRemoval>
                    </a14:imgEffect>
                  </a14:imgLayer>
                </a14:imgProps>
              </a:ext>
              <a:ext uri="{28A0092B-C50C-407E-A947-70E740481C1C}">
                <a14:useLocalDpi xmlns:a14="http://schemas.microsoft.com/office/drawing/2010/main" xmlns="" val="0"/>
              </a:ext>
            </a:extLst>
          </a:blip>
          <a:stretch>
            <a:fillRect/>
          </a:stretch>
        </p:blipFill>
        <p:spPr>
          <a:xfrm>
            <a:off x="1371600" y="-152400"/>
            <a:ext cx="5638800" cy="2785533"/>
          </a:xfrm>
          <a:prstGeom prst="rect">
            <a:avLst/>
          </a:prstGeom>
        </p:spPr>
      </p:pic>
      <p:sp>
        <p:nvSpPr>
          <p:cNvPr id="6" name="Rectangle 5"/>
          <p:cNvSpPr/>
          <p:nvPr/>
        </p:nvSpPr>
        <p:spPr>
          <a:xfrm>
            <a:off x="2209800" y="152400"/>
            <a:ext cx="2590800" cy="1219200"/>
          </a:xfrm>
          <a:prstGeom prst="rect">
            <a:avLst/>
          </a:prstGeom>
          <a:solidFill>
            <a:schemeClr val="tx1">
              <a:lumMod val="75000"/>
              <a:lumOff val="2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09800" y="228600"/>
            <a:ext cx="2857500" cy="745066"/>
          </a:xfrm>
          <a:noFill/>
          <a:effectLst>
            <a:softEdge rad="317500"/>
          </a:effectLst>
        </p:spPr>
        <p:txBody>
          <a:bodyPr>
            <a:noAutofit/>
          </a:bodyPr>
          <a:lstStyle/>
          <a:p>
            <a:pPr algn="ctr" rtl="0"/>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rPr>
              <a:t/>
            </a:r>
            <a:b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rPr>
            </a:b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rPr>
              <a:t>Example </a:t>
            </a:r>
            <a:r>
              <a:rPr lang="en-US" sz="2000" i="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rPr>
              <a:t>1</a:t>
            </a:r>
            <a:endParaRPr lang="en-US" sz="2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endParaRPr>
          </a:p>
        </p:txBody>
      </p:sp>
    </p:spTree>
    <p:extLst>
      <p:ext uri="{BB962C8B-B14F-4D97-AF65-F5344CB8AC3E}">
        <p14:creationId xmlns:p14="http://schemas.microsoft.com/office/powerpoint/2010/main" xmlns="" val="1797261789"/>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772400" cy="1143000"/>
          </a:xfrm>
        </p:spPr>
        <p:txBody>
          <a:bodyPr/>
          <a:lstStyle/>
          <a:p>
            <a:r>
              <a:rPr lang="en-US" sz="2600" b="1" spc="0" dirty="0" smtClean="0">
                <a:effectLst>
                  <a:outerShdw blurRad="38100" dist="38100" dir="2700000" algn="tl">
                    <a:srgbClr val="000000">
                      <a:alpha val="43137"/>
                    </a:srgbClr>
                  </a:outerShdw>
                </a:effectLst>
                <a:latin typeface="Segoe Print" pitchFamily="2" charset="0"/>
              </a:rPr>
              <a:t>Does it mess up our estimates of β0 and β1?</a:t>
            </a:r>
            <a:endParaRPr lang="en-US" sz="2600" b="1" spc="0" dirty="0">
              <a:effectLst>
                <a:outerShdw blurRad="38100" dist="38100" dir="2700000" algn="tl">
                  <a:srgbClr val="000000">
                    <a:alpha val="43137"/>
                  </a:srgbClr>
                </a:outerShdw>
              </a:effectLst>
              <a:latin typeface="Segoe Print" pitchFamily="2" charset="0"/>
            </a:endParaRPr>
          </a:p>
        </p:txBody>
      </p:sp>
      <p:sp>
        <p:nvSpPr>
          <p:cNvPr id="4" name="Content Placeholder 3"/>
          <p:cNvSpPr>
            <a:spLocks noGrp="1"/>
          </p:cNvSpPr>
          <p:nvPr>
            <p:ph idx="1"/>
          </p:nvPr>
        </p:nvSpPr>
        <p:spPr>
          <a:xfrm>
            <a:off x="0" y="1771650"/>
            <a:ext cx="8153400" cy="5105400"/>
          </a:xfrm>
        </p:spPr>
        <p:txBody>
          <a:bodyPr>
            <a:noAutofit/>
          </a:bodyPr>
          <a:lstStyle/>
          <a:p>
            <a:pPr marL="571500" indent="-457200" algn="justLow">
              <a:lnSpc>
                <a:spcPct val="150000"/>
              </a:lnSpc>
              <a:buClr>
                <a:schemeClr val="tx1"/>
              </a:buClr>
              <a:buSzPct val="200000"/>
              <a:buFont typeface="Wingdings" pitchFamily="2" charset="2"/>
              <a:buChar char=""/>
            </a:pPr>
            <a:r>
              <a:rPr lang="en-US" sz="3000" i="1" dirty="0" smtClean="0">
                <a:solidFill>
                  <a:schemeClr val="tx2">
                    <a:lumMod val="50000"/>
                  </a:schemeClr>
                </a:solidFill>
                <a:latin typeface="Cambria" pitchFamily="18" charset="0"/>
              </a:rPr>
              <a:t>It </a:t>
            </a:r>
            <a:r>
              <a:rPr lang="en-US" sz="3000" i="1" dirty="0">
                <a:solidFill>
                  <a:schemeClr val="tx2">
                    <a:lumMod val="50000"/>
                  </a:schemeClr>
                </a:solidFill>
                <a:latin typeface="Cambria" pitchFamily="18" charset="0"/>
              </a:rPr>
              <a:t>definitely messes up our </a:t>
            </a:r>
            <a:r>
              <a:rPr lang="en-US" sz="3000" i="1" u="sng" dirty="0">
                <a:solidFill>
                  <a:schemeClr val="tx2">
                    <a:lumMod val="50000"/>
                  </a:schemeClr>
                </a:solidFill>
                <a:latin typeface="Cambria" pitchFamily="18" charset="0"/>
              </a:rPr>
              <a:t>interpretation</a:t>
            </a:r>
            <a:r>
              <a:rPr lang="en-US" sz="3000" i="1" dirty="0">
                <a:solidFill>
                  <a:schemeClr val="tx2">
                    <a:lumMod val="50000"/>
                  </a:schemeClr>
                </a:solidFill>
                <a:latin typeface="Cambria" pitchFamily="18" charset="0"/>
              </a:rPr>
              <a:t> of β1. With X2 in the </a:t>
            </a:r>
            <a:r>
              <a:rPr lang="en-US" sz="3000" i="1" dirty="0" smtClean="0">
                <a:solidFill>
                  <a:schemeClr val="tx2">
                    <a:lumMod val="50000"/>
                  </a:schemeClr>
                </a:solidFill>
                <a:latin typeface="Cambria" pitchFamily="18" charset="0"/>
              </a:rPr>
              <a:t>model , β1 measures </a:t>
            </a:r>
            <a:r>
              <a:rPr lang="en-US" sz="3000" i="1" dirty="0">
                <a:solidFill>
                  <a:schemeClr val="tx2">
                    <a:lumMod val="50000"/>
                  </a:schemeClr>
                </a:solidFill>
                <a:latin typeface="Cambria" pitchFamily="18" charset="0"/>
              </a:rPr>
              <a:t>the marginal effect of X1 on Y holding X2 </a:t>
            </a:r>
            <a:r>
              <a:rPr lang="en-US" sz="3000" i="1" dirty="0" smtClean="0">
                <a:solidFill>
                  <a:schemeClr val="tx2">
                    <a:lumMod val="50000"/>
                  </a:schemeClr>
                </a:solidFill>
                <a:latin typeface="Cambria" pitchFamily="18" charset="0"/>
              </a:rPr>
              <a:t>constant. </a:t>
            </a:r>
            <a:r>
              <a:rPr lang="en-US" sz="3000" i="1" dirty="0">
                <a:solidFill>
                  <a:schemeClr val="tx2">
                    <a:lumMod val="50000"/>
                  </a:schemeClr>
                </a:solidFill>
                <a:latin typeface="Cambria" pitchFamily="18" charset="0"/>
              </a:rPr>
              <a:t>We can’t hold X2 constant if it’s not in the model</a:t>
            </a:r>
            <a:r>
              <a:rPr lang="en-US" sz="3000" i="1" dirty="0" smtClean="0">
                <a:solidFill>
                  <a:schemeClr val="tx2">
                    <a:lumMod val="50000"/>
                  </a:schemeClr>
                </a:solidFill>
                <a:latin typeface="Cambria" pitchFamily="18" charset="0"/>
              </a:rPr>
              <a:t>.</a:t>
            </a:r>
            <a:endParaRPr lang="en-US" sz="3000" i="1" dirty="0">
              <a:solidFill>
                <a:schemeClr val="tx2">
                  <a:lumMod val="50000"/>
                </a:schemeClr>
              </a:solidFill>
              <a:latin typeface="Cambria" pitchFamily="18" charset="0"/>
            </a:endParaRPr>
          </a:p>
        </p:txBody>
      </p:sp>
      <p:sp>
        <p:nvSpPr>
          <p:cNvPr id="3" name="Slide Number Placeholder 2"/>
          <p:cNvSpPr>
            <a:spLocks noGrp="1"/>
          </p:cNvSpPr>
          <p:nvPr>
            <p:ph type="sldNum" sz="quarter" idx="12"/>
          </p:nvPr>
        </p:nvSpPr>
        <p:spPr/>
        <p:txBody>
          <a:bodyPr/>
          <a:lstStyle/>
          <a:p>
            <a:fld id="{BAA2FC65-A537-49F0-A561-C4672F9859FB}" type="slidenum">
              <a:rPr lang="en-US" smtClean="0"/>
              <a:pPr/>
              <a:t>9</a:t>
            </a:fld>
            <a:endParaRPr lang="en-US" dirty="0"/>
          </a:p>
        </p:txBody>
      </p:sp>
    </p:spTree>
    <p:extLst>
      <p:ext uri="{BB962C8B-B14F-4D97-AF65-F5344CB8AC3E}">
        <p14:creationId xmlns:p14="http://schemas.microsoft.com/office/powerpoint/2010/main" xmlns="" val="339532567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1.jpeg"/></Relationships>
</file>

<file path=ppt/theme/_rels/theme14.xml.rels><?xml version="1.0" encoding="UTF-8" standalone="yes"?>
<Relationships xmlns="http://schemas.openxmlformats.org/package/2006/relationships"><Relationship Id="rId1" Type="http://schemas.openxmlformats.org/officeDocument/2006/relationships/image" Target="../media/image12.jpeg"/></Relationships>
</file>

<file path=ppt/theme/_rels/them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_rels/theme17.xml.rels><?xml version="1.0" encoding="UTF-8" standalone="yes"?>
<Relationships xmlns="http://schemas.openxmlformats.org/package/2006/relationships"><Relationship Id="rId1" Type="http://schemas.openxmlformats.org/officeDocument/2006/relationships/image" Target="../media/image15.jpeg"/></Relationships>
</file>

<file path=ppt/theme/_rels/them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theme/_rels/theme22.xml.rels><?xml version="1.0" encoding="UTF-8" standalone="yes"?>
<Relationships xmlns="http://schemas.openxmlformats.org/package/2006/relationships"><Relationship Id="rId1" Type="http://schemas.openxmlformats.org/officeDocument/2006/relationships/image" Target="../media/image18.jpeg"/></Relationships>
</file>

<file path=ppt/theme/_rels/theme23.xml.rels><?xml version="1.0" encoding="UTF-8" standalone="yes"?>
<Relationships xmlns="http://schemas.openxmlformats.org/package/2006/relationships"><Relationship Id="rId1" Type="http://schemas.openxmlformats.org/officeDocument/2006/relationships/image" Target="../media/image18.jpeg"/></Relationships>
</file>

<file path=ppt/theme/_rels/theme26.xml.rels><?xml version="1.0" encoding="UTF-8" standalone="yes"?>
<Relationships xmlns="http://schemas.openxmlformats.org/package/2006/relationships"><Relationship Id="rId1" Type="http://schemas.openxmlformats.org/officeDocument/2006/relationships/image" Target="../media/image9.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0.xml><?xml version="1.0" encoding="utf-8"?>
<a:theme xmlns:a="http://schemas.openxmlformats.org/drawingml/2006/main" name="Echo">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Office Them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Office Them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Office Them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Office Them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ascad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Office Them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Office Them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Office Them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Office Them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Office Them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Office Them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Office Them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heme6">
  <a:themeElements>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4.xml><?xml version="1.0" encoding="utf-8"?>
<a:theme xmlns:a="http://schemas.openxmlformats.org/drawingml/2006/main" name="Flow">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1_Echo">
  <a:themeElements>
    <a:clrScheme name="Office Them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Office Them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Office Them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Office Them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Office Them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7.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18.xml><?xml version="1.0" encoding="utf-8"?>
<a:theme xmlns:a="http://schemas.openxmlformats.org/drawingml/2006/main" name="Layers">
  <a:themeElements>
    <a:clrScheme name="Office Them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Office Them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Office Them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Office Them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Office Them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Glass Layers">
  <a:themeElements>
    <a:clrScheme name="Office Theme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Office Theme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Office Theme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Office Theme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Office Theme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Office Theme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Office Theme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Eclipse">
  <a:themeElements>
    <a:clrScheme name="Office Them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Office Them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Office Them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Office Them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Office Them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Office Them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Office Them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Office Them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3.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4.xml><?xml version="1.0" encoding="utf-8"?>
<a:theme xmlns:a="http://schemas.openxmlformats.org/drawingml/2006/main" name="Capsules">
  <a:themeElements>
    <a:clrScheme name="Office Theme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Office Theme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Office Theme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Office Theme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Office Theme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Office Theme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Radial">
  <a:themeElements>
    <a:clrScheme name="Office Theme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Office Theme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Office Theme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Office Theme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Office Theme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Office Theme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Office Theme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Office Theme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Office Theme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7.xml><?xml version="1.0" encoding="utf-8"?>
<a:theme xmlns:a="http://schemas.openxmlformats.org/drawingml/2006/main" name="Axis">
  <a:themeElements>
    <a:clrScheme name="Office Theme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Office Theme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Office Theme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Office Theme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Brushed metal and curves - Green Blue Segoe_TP10286724">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TS01028677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7.xml><?xml version="1.0" encoding="utf-8"?>
<a:theme xmlns:a="http://schemas.openxmlformats.org/drawingml/2006/main" name="QuizShow">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85000"/>
              </a:schemeClr>
            </a:gs>
            <a:gs pos="100000">
              <a:schemeClr val="phClr">
                <a:shade val="80000"/>
                <a:satMod val="150000"/>
              </a:schemeClr>
            </a:gs>
          </a:gsLst>
          <a:path path="circle">
            <a:fillToRect l="50000" t="50000" r="100000" b="100000"/>
          </a:path>
        </a:gradFill>
        <a:blipFill>
          <a:blip xmlns:r="http://schemas.openxmlformats.org/officeDocument/2006/relationships" r:embed="rId1">
            <a:duotone>
              <a:schemeClr val="phClr">
                <a:shade val="80000"/>
              </a:schemeClr>
              <a:schemeClr val="phClr">
                <a:tint val="70000"/>
              </a:schemeClr>
            </a:duotone>
          </a:blip>
          <a:tile tx="0" ty="0" sx="100000" sy="100000" flip="none" algn="t"/>
        </a:blipFill>
      </a:bgFillStyleLst>
    </a:fmtScheme>
  </a:themeElements>
  <a:objectDefaults/>
  <a:extraClrSchemeLst/>
</a:theme>
</file>

<file path=ppt/theme/theme8.xml><?xml version="1.0" encoding="utf-8"?>
<a:theme xmlns:a="http://schemas.openxmlformats.org/drawingml/2006/main" name="Adjacency">
  <a:themeElements>
    <a:clrScheme name="Custom 4">
      <a:dk1>
        <a:sysClr val="windowText" lastClr="000000"/>
      </a:dk1>
      <a:lt1>
        <a:sysClr val="window" lastClr="FFFFFF"/>
      </a:lt1>
      <a:dk2>
        <a:srgbClr val="2C3C43"/>
      </a:dk2>
      <a:lt2>
        <a:srgbClr val="EBEBEB"/>
      </a:lt2>
      <a:accent1>
        <a:srgbClr val="FFC000"/>
      </a:accent1>
      <a:accent2>
        <a:srgbClr val="FF0000"/>
      </a:accent2>
      <a:accent3>
        <a:srgbClr val="E6B91E"/>
      </a:accent3>
      <a:accent4>
        <a:srgbClr val="E76618"/>
      </a:accent4>
      <a:accent5>
        <a:srgbClr val="C42F1A"/>
      </a:accent5>
      <a:accent6>
        <a:srgbClr val="918655"/>
      </a:accent6>
      <a:hlink>
        <a:srgbClr val="FFFF00"/>
      </a:hlink>
      <a:folHlink>
        <a:srgbClr val="B9D18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themeOverride>
</file>

<file path=ppt/theme/themeOverride10.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12.xml><?xml version="1.0" encoding="utf-8"?>
<a:themeOverride xmlns:a="http://schemas.openxmlformats.org/drawingml/2006/main">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themeOverride>
</file>

<file path=ppt/theme/themeOverride13.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3.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4.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5.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6.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9.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Solstice</Template>
  <TotalTime>1111</TotalTime>
  <Words>902</Words>
  <Application>Microsoft Office PowerPoint</Application>
  <PresentationFormat>On-screen Show (4:3)</PresentationFormat>
  <Paragraphs>181</Paragraphs>
  <Slides>35</Slides>
  <Notes>3</Notes>
  <HiddenSlides>0</HiddenSlides>
  <MMClips>0</MMClips>
  <ScaleCrop>false</ScaleCrop>
  <HeadingPairs>
    <vt:vector size="4" baseType="variant">
      <vt:variant>
        <vt:lpstr>Theme</vt:lpstr>
      </vt:variant>
      <vt:variant>
        <vt:i4>29</vt:i4>
      </vt:variant>
      <vt:variant>
        <vt:lpstr>Slide Titles</vt:lpstr>
      </vt:variant>
      <vt:variant>
        <vt:i4>35</vt:i4>
      </vt:variant>
    </vt:vector>
  </HeadingPairs>
  <TitlesOfParts>
    <vt:vector size="64" baseType="lpstr">
      <vt:lpstr>Solstice</vt:lpstr>
      <vt:lpstr>Office Theme</vt:lpstr>
      <vt:lpstr>1_Brushed metal and curves - Green Blue Segoe_TP10286724</vt:lpstr>
      <vt:lpstr>White with Courier font for code slides</vt:lpstr>
      <vt:lpstr>TS010286770</vt:lpstr>
      <vt:lpstr>Theme1</vt:lpstr>
      <vt:lpstr>QuizShow</vt:lpstr>
      <vt:lpstr>Adjacency</vt:lpstr>
      <vt:lpstr>1_Office Theme</vt:lpstr>
      <vt:lpstr>Echo</vt:lpstr>
      <vt:lpstr>Cascade</vt:lpstr>
      <vt:lpstr>Theme6</vt:lpstr>
      <vt:lpstr>Oriel</vt:lpstr>
      <vt:lpstr>Flow</vt:lpstr>
      <vt:lpstr>1_Echo</vt:lpstr>
      <vt:lpstr>Trek</vt:lpstr>
      <vt:lpstr>Verve</vt:lpstr>
      <vt:lpstr>Layers</vt:lpstr>
      <vt:lpstr>Glass Layers</vt:lpstr>
      <vt:lpstr>Eclipse</vt:lpstr>
      <vt:lpstr>Median</vt:lpstr>
      <vt:lpstr>Concourse</vt:lpstr>
      <vt:lpstr>1_Concourse</vt:lpstr>
      <vt:lpstr>Capsules</vt:lpstr>
      <vt:lpstr>Radial</vt:lpstr>
      <vt:lpstr>1_Adjacency</vt:lpstr>
      <vt:lpstr>Axis</vt:lpstr>
      <vt:lpstr>Blueprint</vt:lpstr>
      <vt:lpstr>1_Solstice</vt:lpstr>
      <vt:lpstr>Slide 1</vt:lpstr>
      <vt:lpstr> </vt:lpstr>
      <vt:lpstr>Endogeneity</vt:lpstr>
      <vt:lpstr>Definition</vt:lpstr>
      <vt:lpstr>We have two kinds of variables:</vt:lpstr>
      <vt:lpstr> </vt:lpstr>
      <vt:lpstr>Omitted Variables</vt:lpstr>
      <vt:lpstr> Example 1</vt:lpstr>
      <vt:lpstr>Does it mess up our estimates of β0 and β1?</vt:lpstr>
      <vt:lpstr>Continue</vt:lpstr>
      <vt:lpstr> </vt:lpstr>
      <vt:lpstr>Solution for the endogeneity omitted variable</vt:lpstr>
      <vt:lpstr>Instrumental variables</vt:lpstr>
      <vt:lpstr>example</vt:lpstr>
      <vt:lpstr> </vt:lpstr>
      <vt:lpstr>Two-Stage Least Squares  (2SLS or TSLS)</vt:lpstr>
      <vt:lpstr> </vt:lpstr>
      <vt:lpstr>Properties of the IV estimator</vt:lpstr>
      <vt:lpstr>Important point about IV</vt:lpstr>
      <vt:lpstr>Important point about IV</vt:lpstr>
      <vt:lpstr>Remark</vt:lpstr>
      <vt:lpstr>Multiple Regression IV</vt:lpstr>
      <vt:lpstr>Best Instrument</vt:lpstr>
      <vt:lpstr>Proxy variable</vt:lpstr>
      <vt:lpstr> </vt:lpstr>
      <vt:lpstr>example</vt:lpstr>
      <vt:lpstr> </vt:lpstr>
      <vt:lpstr>Endogeneity </vt:lpstr>
      <vt:lpstr>Testing for endogeneity</vt:lpstr>
      <vt:lpstr>Hausman Test</vt:lpstr>
      <vt:lpstr>Hausman test (I)</vt:lpstr>
      <vt:lpstr>Hausman test (II)</vt:lpstr>
      <vt:lpstr>Hausman test</vt:lpstr>
      <vt:lpstr>References</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Endogeneity</dc:title>
  <dc:creator>nafiseh almasieh</dc:creator>
  <cp:lastModifiedBy>9305224</cp:lastModifiedBy>
  <cp:revision>127</cp:revision>
  <dcterms:created xsi:type="dcterms:W3CDTF">2015-01-12T10:26:33Z</dcterms:created>
  <dcterms:modified xsi:type="dcterms:W3CDTF">2015-01-21T13:43:24Z</dcterms:modified>
</cp:coreProperties>
</file>